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86" r:id="rId4"/>
    <p:sldId id="261" r:id="rId5"/>
    <p:sldId id="306" r:id="rId6"/>
    <p:sldId id="260" r:id="rId7"/>
    <p:sldId id="259" r:id="rId8"/>
    <p:sldId id="307" r:id="rId9"/>
    <p:sldId id="305" r:id="rId10"/>
    <p:sldId id="263" r:id="rId11"/>
    <p:sldId id="262" r:id="rId12"/>
    <p:sldId id="266" r:id="rId13"/>
    <p:sldId id="265" r:id="rId14"/>
    <p:sldId id="267" r:id="rId15"/>
    <p:sldId id="264" r:id="rId16"/>
    <p:sldId id="308" r:id="rId17"/>
    <p:sldId id="269" r:id="rId18"/>
    <p:sldId id="270" r:id="rId19"/>
    <p:sldId id="293" r:id="rId20"/>
    <p:sldId id="275" r:id="rId21"/>
    <p:sldId id="294" r:id="rId22"/>
    <p:sldId id="287" r:id="rId23"/>
    <p:sldId id="290" r:id="rId24"/>
    <p:sldId id="295" r:id="rId25"/>
    <p:sldId id="278" r:id="rId26"/>
    <p:sldId id="279" r:id="rId27"/>
    <p:sldId id="309" r:id="rId28"/>
    <p:sldId id="310" r:id="rId29"/>
    <p:sldId id="311" r:id="rId30"/>
    <p:sldId id="299" r:id="rId31"/>
    <p:sldId id="302" r:id="rId32"/>
    <p:sldId id="292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74000" autoAdjust="0"/>
  </p:normalViewPr>
  <p:slideViewPr>
    <p:cSldViewPr>
      <p:cViewPr varScale="1">
        <p:scale>
          <a:sx n="53" d="100"/>
          <a:sy n="53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6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89165\Documents\OECD_Conf_Mar16_2009\Targeting%20graph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89165\Documents\OECD_Conf_Mar16_2009\For%20Sep%2030%20Presentation_updated_Oct19_WhiteBAckgrou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8076285240464346"/>
          <c:y val="8.6275268019555471E-2"/>
          <c:w val="0.51232457030415779"/>
          <c:h val="0.7561905626226374"/>
        </c:manualLayout>
      </c:layout>
      <c:lineChart>
        <c:grouping val="standard"/>
        <c:ser>
          <c:idx val="0"/>
          <c:order val="0"/>
          <c:tx>
            <c:strRef>
              <c:f>LAC!$A$21</c:f>
              <c:strCache>
                <c:ptCount val="1"/>
                <c:pt idx="0">
                  <c:v>CCTs</c:v>
                </c:pt>
              </c:strCache>
            </c:strRef>
          </c:tx>
          <c:spPr>
            <a:ln w="19877">
              <a:solidFill>
                <a:srgbClr val="000080"/>
              </a:solidFill>
              <a:prstDash val="lgDash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LAC!$B$20:$F$20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LAC!$B$21:$F$21</c:f>
              <c:numCache>
                <c:formatCode>0%</c:formatCode>
                <c:ptCount val="5"/>
                <c:pt idx="0">
                  <c:v>0.44832945166666671</c:v>
                </c:pt>
                <c:pt idx="1">
                  <c:v>0.28333906416666671</c:v>
                </c:pt>
                <c:pt idx="2">
                  <c:v>0.15861606250000007</c:v>
                </c:pt>
                <c:pt idx="3">
                  <c:v>7.448468416666669E-2</c:v>
                </c:pt>
                <c:pt idx="4">
                  <c:v>3.5230740833333343E-2</c:v>
                </c:pt>
              </c:numCache>
            </c:numRef>
          </c:val>
        </c:ser>
        <c:ser>
          <c:idx val="1"/>
          <c:order val="1"/>
          <c:tx>
            <c:strRef>
              <c:f>LAC!$A$22</c:f>
              <c:strCache>
                <c:ptCount val="1"/>
                <c:pt idx="0">
                  <c:v>Other Cash</c:v>
                </c:pt>
              </c:strCache>
            </c:strRef>
          </c:tx>
          <c:spPr>
            <a:ln w="19877">
              <a:solidFill>
                <a:srgbClr val="FF00FF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LAC!$B$20:$F$20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LAC!$B$22:$F$22</c:f>
              <c:numCache>
                <c:formatCode>0%</c:formatCode>
                <c:ptCount val="5"/>
                <c:pt idx="0">
                  <c:v>0.24588034400000003</c:v>
                </c:pt>
                <c:pt idx="1">
                  <c:v>0.27546218800000005</c:v>
                </c:pt>
                <c:pt idx="2">
                  <c:v>0.20333258600000001</c:v>
                </c:pt>
                <c:pt idx="3">
                  <c:v>0.140854074</c:v>
                </c:pt>
                <c:pt idx="4">
                  <c:v>0.134470802</c:v>
                </c:pt>
              </c:numCache>
            </c:numRef>
          </c:val>
        </c:ser>
        <c:ser>
          <c:idx val="2"/>
          <c:order val="2"/>
          <c:tx>
            <c:strRef>
              <c:f>LAC!$A$23</c:f>
              <c:strCache>
                <c:ptCount val="1"/>
                <c:pt idx="0">
                  <c:v>Scholarships</c:v>
                </c:pt>
              </c:strCache>
            </c:strRef>
          </c:tx>
          <c:spPr>
            <a:ln w="19877">
              <a:solidFill>
                <a:srgbClr val="FF9900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FF9900"/>
              </a:solidFill>
              <a:ln>
                <a:solidFill>
                  <a:srgbClr val="FF9900"/>
                </a:solidFill>
                <a:prstDash val="solid"/>
              </a:ln>
            </c:spPr>
          </c:marker>
          <c:cat>
            <c:strRef>
              <c:f>LAC!$B$20:$F$20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LAC!$B$23:$F$23</c:f>
              <c:numCache>
                <c:formatCode>0%</c:formatCode>
                <c:ptCount val="5"/>
                <c:pt idx="0">
                  <c:v>8.2116777499999988E-2</c:v>
                </c:pt>
                <c:pt idx="1">
                  <c:v>9.4773545000000015E-2</c:v>
                </c:pt>
                <c:pt idx="2">
                  <c:v>0.18938277250000005</c:v>
                </c:pt>
                <c:pt idx="3">
                  <c:v>0.26031330000000008</c:v>
                </c:pt>
                <c:pt idx="4">
                  <c:v>0.37341363750000006</c:v>
                </c:pt>
              </c:numCache>
            </c:numRef>
          </c:val>
        </c:ser>
        <c:ser>
          <c:idx val="3"/>
          <c:order val="3"/>
          <c:tx>
            <c:strRef>
              <c:f>LAC!$A$24</c:f>
              <c:strCache>
                <c:ptCount val="1"/>
                <c:pt idx="0">
                  <c:v>School Feeding</c:v>
                </c:pt>
              </c:strCache>
            </c:strRef>
          </c:tx>
          <c:spPr>
            <a:ln w="19877">
              <a:solidFill>
                <a:srgbClr val="339966"/>
              </a:solidFill>
              <a:prstDash val="sysDash"/>
            </a:ln>
          </c:spPr>
          <c:marker>
            <c:symbol val="x"/>
            <c:size val="7"/>
            <c:spPr>
              <a:noFill/>
              <a:ln>
                <a:solidFill>
                  <a:srgbClr val="339966"/>
                </a:solidFill>
                <a:prstDash val="solid"/>
              </a:ln>
            </c:spPr>
          </c:marker>
          <c:cat>
            <c:strRef>
              <c:f>LAC!$B$20:$F$20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LAC!$B$24:$F$24</c:f>
              <c:numCache>
                <c:formatCode>0%</c:formatCode>
                <c:ptCount val="5"/>
                <c:pt idx="0">
                  <c:v>0.30657938500000004</c:v>
                </c:pt>
                <c:pt idx="1">
                  <c:v>0.26888829125000013</c:v>
                </c:pt>
                <c:pt idx="2">
                  <c:v>0.21440071624999998</c:v>
                </c:pt>
                <c:pt idx="3">
                  <c:v>0.14190699250000005</c:v>
                </c:pt>
                <c:pt idx="4">
                  <c:v>6.8224635625000002E-2</c:v>
                </c:pt>
              </c:numCache>
            </c:numRef>
          </c:val>
        </c:ser>
        <c:ser>
          <c:idx val="4"/>
          <c:order val="4"/>
          <c:tx>
            <c:strRef>
              <c:f>LAC!$A$25</c:f>
              <c:strCache>
                <c:ptCount val="1"/>
                <c:pt idx="0">
                  <c:v>Other Feeding</c:v>
                </c:pt>
              </c:strCache>
            </c:strRef>
          </c:tx>
          <c:spPr>
            <a:ln w="19877">
              <a:solidFill>
                <a:srgbClr val="800080"/>
              </a:solidFill>
              <a:prstDash val="solid"/>
            </a:ln>
          </c:spPr>
          <c:marker>
            <c:symbol val="star"/>
            <c:size val="7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cat>
            <c:strRef>
              <c:f>LAC!$B$20:$F$20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LAC!$B$25:$F$25</c:f>
              <c:numCache>
                <c:formatCode>0%</c:formatCode>
                <c:ptCount val="5"/>
                <c:pt idx="0">
                  <c:v>0.27961703999999998</c:v>
                </c:pt>
                <c:pt idx="1">
                  <c:v>0.25202436833333336</c:v>
                </c:pt>
                <c:pt idx="2">
                  <c:v>0.21524415833333338</c:v>
                </c:pt>
                <c:pt idx="3">
                  <c:v>0.16900693333333339</c:v>
                </c:pt>
                <c:pt idx="4">
                  <c:v>8.4107495000000018E-2</c:v>
                </c:pt>
              </c:numCache>
            </c:numRef>
          </c:val>
        </c:ser>
        <c:marker val="1"/>
        <c:axId val="85766144"/>
        <c:axId val="85768064"/>
      </c:lineChart>
      <c:catAx>
        <c:axId val="85766144"/>
        <c:scaling>
          <c:orientation val="minMax"/>
        </c:scaling>
        <c:axPos val="b"/>
        <c:numFmt formatCode="0%" sourceLinked="1"/>
        <c:tickLblPos val="nextTo"/>
        <c:spPr>
          <a:ln w="496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7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768064"/>
        <c:crosses val="autoZero"/>
        <c:auto val="1"/>
        <c:lblAlgn val="ctr"/>
        <c:lblOffset val="100"/>
        <c:tickLblSkip val="1"/>
        <c:tickMarkSkip val="1"/>
      </c:catAx>
      <c:valAx>
        <c:axId val="85768064"/>
        <c:scaling>
          <c:orientation val="minMax"/>
        </c:scaling>
        <c:axPos val="l"/>
        <c:majorGridlines>
          <c:spPr>
            <a:ln w="4969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7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% of Benefits received by each quintile</a:t>
                </a:r>
              </a:p>
            </c:rich>
          </c:tx>
          <c:layout>
            <c:manualLayout>
              <c:xMode val="edge"/>
              <c:yMode val="edge"/>
              <c:x val="1.8242122719734664E-2"/>
              <c:y val="0.12328767123287672"/>
            </c:manualLayout>
          </c:layout>
          <c:spPr>
            <a:noFill/>
            <a:ln w="39753">
              <a:noFill/>
            </a:ln>
          </c:spPr>
        </c:title>
        <c:numFmt formatCode="0%" sourceLinked="1"/>
        <c:tickLblPos val="nextTo"/>
        <c:spPr>
          <a:ln w="496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7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766144"/>
        <c:crosses val="autoZero"/>
        <c:crossBetween val="between"/>
      </c:valAx>
      <c:spPr>
        <a:solidFill>
          <a:srgbClr val="FFFFFF"/>
        </a:solidFill>
        <a:ln w="19877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180762852404643"/>
          <c:y val="0.32876712328767133"/>
          <c:w val="0.27529021558872302"/>
          <c:h val="0.41438356164383572"/>
        </c:manualLayout>
      </c:layout>
      <c:spPr>
        <a:solidFill>
          <a:srgbClr val="FFFFFF"/>
        </a:solidFill>
        <a:ln w="4969">
          <a:solidFill>
            <a:srgbClr val="000000"/>
          </a:solidFill>
          <a:prstDash val="solid"/>
        </a:ln>
      </c:spPr>
      <c:txPr>
        <a:bodyPr/>
        <a:lstStyle/>
        <a:p>
          <a:pPr>
            <a:defRPr sz="1722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4969">
      <a:solidFill>
        <a:srgbClr val="000000"/>
      </a:solidFill>
      <a:prstDash val="solid"/>
    </a:ln>
  </c:spPr>
  <c:txPr>
    <a:bodyPr/>
    <a:lstStyle/>
    <a:p>
      <a:pPr>
        <a:defRPr sz="187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3683611039088051"/>
          <c:y val="5.8080511020459802E-2"/>
          <c:w val="0.51150021820638425"/>
          <c:h val="0.81828618410650455"/>
        </c:manualLayout>
      </c:layout>
      <c:lineChart>
        <c:grouping val="standard"/>
        <c:ser>
          <c:idx val="0"/>
          <c:order val="0"/>
          <c:tx>
            <c:strRef>
              <c:f>'Program Tgt'!$A$3</c:f>
              <c:strCache>
                <c:ptCount val="1"/>
                <c:pt idx="0">
                  <c:v>Last resort SA (Nobs=19)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Tgt'!$B$3:$F$3</c:f>
              <c:numCache>
                <c:formatCode>#,##0"";\-#,##0""</c:formatCode>
                <c:ptCount val="5"/>
                <c:pt idx="0">
                  <c:v>61.388801440806205</c:v>
                </c:pt>
                <c:pt idx="1">
                  <c:v>15.472778831363254</c:v>
                </c:pt>
                <c:pt idx="2">
                  <c:v>11.132016565093508</c:v>
                </c:pt>
                <c:pt idx="3">
                  <c:v>7.1980362948346883</c:v>
                </c:pt>
                <c:pt idx="4" formatCode="#,##0.0&quot;&quot;;\-#,##0.0&quot;&quot;">
                  <c:v>4.8031037100076119</c:v>
                </c:pt>
              </c:numCache>
            </c:numRef>
          </c:val>
        </c:ser>
        <c:ser>
          <c:idx val="1"/>
          <c:order val="1"/>
          <c:tx>
            <c:strRef>
              <c:f>'Program Tgt'!$A$4</c:f>
              <c:strCache>
                <c:ptCount val="1"/>
                <c:pt idx="0">
                  <c:v>Child allowances, means-tested (Nobs=8)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Tgt'!$B$4:$F$4</c:f>
              <c:numCache>
                <c:formatCode>#,##0"";\-#,##0""</c:formatCode>
                <c:ptCount val="5"/>
                <c:pt idx="0">
                  <c:v>43.267604009695162</c:v>
                </c:pt>
                <c:pt idx="1">
                  <c:v>22.956872732351265</c:v>
                </c:pt>
                <c:pt idx="2">
                  <c:v>14.882716589753537</c:v>
                </c:pt>
                <c:pt idx="3">
                  <c:v>12.421525154116754</c:v>
                </c:pt>
                <c:pt idx="4" formatCode="#,##0.0&quot;&quot;;\-#,##0.0&quot;&quot;">
                  <c:v>6.4712815140832669</c:v>
                </c:pt>
              </c:numCache>
            </c:numRef>
          </c:val>
        </c:ser>
        <c:ser>
          <c:idx val="2"/>
          <c:order val="2"/>
          <c:tx>
            <c:strRef>
              <c:f>'Program Tgt'!$A$5</c:f>
              <c:strCache>
                <c:ptCount val="1"/>
                <c:pt idx="0">
                  <c:v>Child allowances, categorical (Nobs=14)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Tgt'!$B$5:$F$5</c:f>
              <c:numCache>
                <c:formatCode>#,##0"";\-#,##0""</c:formatCode>
                <c:ptCount val="5"/>
                <c:pt idx="0">
                  <c:v>37.334137804640875</c:v>
                </c:pt>
                <c:pt idx="1">
                  <c:v>21.477943578404354</c:v>
                </c:pt>
                <c:pt idx="2">
                  <c:v>16.113573289669102</c:v>
                </c:pt>
                <c:pt idx="3">
                  <c:v>13.322154519169649</c:v>
                </c:pt>
                <c:pt idx="4" formatCode="#,##0.0&quot;&quot;;\-#,##0.0&quot;&quot;">
                  <c:v>11.752190808115902</c:v>
                </c:pt>
              </c:numCache>
            </c:numRef>
          </c:val>
        </c:ser>
        <c:ser>
          <c:idx val="3"/>
          <c:order val="3"/>
          <c:tx>
            <c:strRef>
              <c:f>'Program Tgt'!$A$6</c:f>
              <c:strCache>
                <c:ptCount val="1"/>
                <c:pt idx="0">
                  <c:v>Family benefits, categorical (Nobs=4)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Tgt'!$B$6:$F$6</c:f>
              <c:numCache>
                <c:formatCode>#,##0"";\-#,##0""</c:formatCode>
                <c:ptCount val="5"/>
                <c:pt idx="0">
                  <c:v>42.492075908116277</c:v>
                </c:pt>
                <c:pt idx="1">
                  <c:v>18.95393163643913</c:v>
                </c:pt>
                <c:pt idx="2">
                  <c:v>13.963166703386072</c:v>
                </c:pt>
                <c:pt idx="3">
                  <c:v>11.679095974139363</c:v>
                </c:pt>
                <c:pt idx="4" formatCode="#,##0.0&quot;&quot;;\-#,##0.0&quot;&quot;">
                  <c:v>12.911729777919158</c:v>
                </c:pt>
              </c:numCache>
            </c:numRef>
          </c:val>
        </c:ser>
        <c:ser>
          <c:idx val="4"/>
          <c:order val="4"/>
          <c:tx>
            <c:strRef>
              <c:f>'Program Tgt'!$A$7</c:f>
              <c:strCache>
                <c:ptCount val="1"/>
                <c:pt idx="0">
                  <c:v>Schollarships (Nobs=15)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Tgt'!$B$7:$F$7</c:f>
              <c:numCache>
                <c:formatCode>#,##0"";\-#,##0""</c:formatCode>
                <c:ptCount val="5"/>
                <c:pt idx="0">
                  <c:v>21.805792474949701</c:v>
                </c:pt>
                <c:pt idx="1">
                  <c:v>15.758157915274555</c:v>
                </c:pt>
                <c:pt idx="2">
                  <c:v>17.720115757424672</c:v>
                </c:pt>
                <c:pt idx="3">
                  <c:v>21.983618465877054</c:v>
                </c:pt>
                <c:pt idx="4" formatCode="#,##0.0&quot;&quot;;\-#,##0.0&quot;&quot;">
                  <c:v>22.732315386473989</c:v>
                </c:pt>
              </c:numCache>
            </c:numRef>
          </c:val>
        </c:ser>
        <c:ser>
          <c:idx val="5"/>
          <c:order val="5"/>
          <c:tx>
            <c:strRef>
              <c:f>'Program Tgt'!$A$8</c:f>
              <c:strCache>
                <c:ptCount val="1"/>
                <c:pt idx="0">
                  <c:v>Utility subsidies (Nobs=10)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Tgt'!$B$8:$F$8</c:f>
              <c:numCache>
                <c:formatCode>#,##0"";\-#,##0""</c:formatCode>
                <c:ptCount val="5"/>
                <c:pt idx="0">
                  <c:v>26.339162556958492</c:v>
                </c:pt>
                <c:pt idx="1">
                  <c:v>22.742751070635659</c:v>
                </c:pt>
                <c:pt idx="2">
                  <c:v>17.99912384190247</c:v>
                </c:pt>
                <c:pt idx="3">
                  <c:v>17.318312904948861</c:v>
                </c:pt>
                <c:pt idx="4" formatCode="#,##0.0&quot;&quot;;\-#,##0.0&quot;&quot;">
                  <c:v>15.600649625554434</c:v>
                </c:pt>
              </c:numCache>
            </c:numRef>
          </c:val>
        </c:ser>
        <c:ser>
          <c:idx val="6"/>
          <c:order val="6"/>
          <c:tx>
            <c:strRef>
              <c:f>'Program Tgt'!$A$9</c:f>
              <c:strCache>
                <c:ptCount val="1"/>
                <c:pt idx="0">
                  <c:v>War veterans (Nobs=4)</c:v>
                </c:pt>
              </c:strCache>
            </c:strRef>
          </c:tx>
          <c:cat>
            <c:strRef>
              <c:f>'Program Tgt'!$B$2:$F$2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'Program Tgt'!$B$9:$F$9</c:f>
              <c:numCache>
                <c:formatCode>#,##0"";\-#,##0""</c:formatCode>
                <c:ptCount val="5"/>
                <c:pt idx="0">
                  <c:v>33.652329143231789</c:v>
                </c:pt>
                <c:pt idx="1">
                  <c:v>18.224861298874906</c:v>
                </c:pt>
                <c:pt idx="2">
                  <c:v>12.949436303545276</c:v>
                </c:pt>
                <c:pt idx="3">
                  <c:v>18.740205940552585</c:v>
                </c:pt>
                <c:pt idx="4" formatCode="#,##0.0&quot;&quot;;\-#,##0.0&quot;&quot;">
                  <c:v>16.458167313795453</c:v>
                </c:pt>
              </c:numCache>
            </c:numRef>
          </c:val>
        </c:ser>
        <c:marker val="1"/>
        <c:axId val="52687616"/>
        <c:axId val="54256768"/>
      </c:lineChart>
      <c:catAx>
        <c:axId val="52687616"/>
        <c:scaling>
          <c:orientation val="minMax"/>
        </c:scaling>
        <c:axPos val="b"/>
        <c:majorTickMark val="none"/>
        <c:tickLblPos val="nextTo"/>
        <c:crossAx val="54256768"/>
        <c:crosses val="autoZero"/>
        <c:auto val="1"/>
        <c:lblAlgn val="ctr"/>
        <c:lblOffset val="100"/>
      </c:catAx>
      <c:valAx>
        <c:axId val="542567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Percent of benefits received by each quintile</a:t>
                </a:r>
              </a:p>
            </c:rich>
          </c:tx>
          <c:layout>
            <c:manualLayout>
              <c:xMode val="edge"/>
              <c:yMode val="edge"/>
              <c:x val="5.3130139982502191E-2"/>
              <c:y val="8.2446375237578057E-2"/>
            </c:manualLayout>
          </c:layout>
        </c:title>
        <c:numFmt formatCode="#,##0&quot;&quot;;\-#,##0&quot;&quot;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268761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/>
              <a:t>Overall Social Protection </a:t>
            </a:r>
          </a:p>
          <a:p>
            <a:pPr>
              <a:defRPr/>
            </a:pPr>
            <a:r>
              <a:rPr lang="en-US"/>
              <a:t>Coverage of Poorest Quintile (%)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'SA Cov Q1'!$E$1</c:f>
              <c:strCache>
                <c:ptCount val="1"/>
                <c:pt idx="0">
                  <c:v>% of Poorest Quintile Receiving Some Type of SA (May Also Receive SI/LM Benefits)</c:v>
                </c:pt>
              </c:strCache>
            </c:strRef>
          </c:tx>
          <c:cat>
            <c:strRef>
              <c:f>'SA Cov Q1'!$A$3:$A$23</c:f>
              <c:strCache>
                <c:ptCount val="21"/>
                <c:pt idx="0">
                  <c:v>Estonia 04</c:v>
                </c:pt>
                <c:pt idx="1">
                  <c:v>Romania 04</c:v>
                </c:pt>
                <c:pt idx="2">
                  <c:v>Hungary 04</c:v>
                </c:pt>
                <c:pt idx="3">
                  <c:v>Ukraine 06</c:v>
                </c:pt>
                <c:pt idx="4">
                  <c:v>Lithuania 04</c:v>
                </c:pt>
                <c:pt idx="5">
                  <c:v>Latvia 07</c:v>
                </c:pt>
                <c:pt idx="6">
                  <c:v>Serbia 07</c:v>
                </c:pt>
                <c:pt idx="7">
                  <c:v>Croatia 04</c:v>
                </c:pt>
                <c:pt idx="8">
                  <c:v>Bulgaria 07</c:v>
                </c:pt>
                <c:pt idx="9">
                  <c:v>Poland 05</c:v>
                </c:pt>
                <c:pt idx="10">
                  <c:v>Montenegro 06</c:v>
                </c:pt>
                <c:pt idx="11">
                  <c:v>Belarus 08</c:v>
                </c:pt>
                <c:pt idx="12">
                  <c:v>Macedonia 05</c:v>
                </c:pt>
                <c:pt idx="13">
                  <c:v>~Kyrgyzstan 06</c:v>
                </c:pt>
                <c:pt idx="14">
                  <c:v>Georgia 07</c:v>
                </c:pt>
                <c:pt idx="15">
                  <c:v>~Moldova 07</c:v>
                </c:pt>
                <c:pt idx="16">
                  <c:v>Armenia  07</c:v>
                </c:pt>
                <c:pt idx="17">
                  <c:v>Albania 05</c:v>
                </c:pt>
                <c:pt idx="18">
                  <c:v>Kazakhstan 07</c:v>
                </c:pt>
                <c:pt idx="19">
                  <c:v>Kosovo 06</c:v>
                </c:pt>
                <c:pt idx="20">
                  <c:v>^Bosnia-Herzegovina 07</c:v>
                </c:pt>
              </c:strCache>
            </c:strRef>
          </c:cat>
          <c:val>
            <c:numRef>
              <c:f>'SA Cov Q1'!$B$3:$B$23</c:f>
              <c:numCache>
                <c:formatCode>0.00</c:formatCode>
                <c:ptCount val="21"/>
                <c:pt idx="0">
                  <c:v>67.166345795648198</c:v>
                </c:pt>
                <c:pt idx="1">
                  <c:v>91.549578325598787</c:v>
                </c:pt>
                <c:pt idx="2">
                  <c:v>94.409096167512274</c:v>
                </c:pt>
                <c:pt idx="3">
                  <c:v>55.197248083325114</c:v>
                </c:pt>
                <c:pt idx="4">
                  <c:v>54.25716442645718</c:v>
                </c:pt>
                <c:pt idx="5">
                  <c:v>61.02130733506467</c:v>
                </c:pt>
                <c:pt idx="6">
                  <c:v>60.281039644071676</c:v>
                </c:pt>
                <c:pt idx="7">
                  <c:v>53.135062468365199</c:v>
                </c:pt>
                <c:pt idx="8">
                  <c:v>54.335260142360632</c:v>
                </c:pt>
                <c:pt idx="9">
                  <c:v>75.652704677297351</c:v>
                </c:pt>
                <c:pt idx="10">
                  <c:v>21.58032494205036</c:v>
                </c:pt>
                <c:pt idx="11">
                  <c:v>57.921959762300368</c:v>
                </c:pt>
                <c:pt idx="12">
                  <c:v>46.489469742502074</c:v>
                </c:pt>
                <c:pt idx="13">
                  <c:v>31.870432855243891</c:v>
                </c:pt>
                <c:pt idx="14">
                  <c:v>31.009997494136144</c:v>
                </c:pt>
                <c:pt idx="15">
                  <c:v>54.161477835330999</c:v>
                </c:pt>
                <c:pt idx="16">
                  <c:v>39.945492228820122</c:v>
                </c:pt>
                <c:pt idx="17">
                  <c:v>42.799651561582223</c:v>
                </c:pt>
                <c:pt idx="18">
                  <c:v>53.331541157105178</c:v>
                </c:pt>
                <c:pt idx="19">
                  <c:v>39.184119517001946</c:v>
                </c:pt>
                <c:pt idx="20">
                  <c:v>15.1</c:v>
                </c:pt>
              </c:numCache>
            </c:numRef>
          </c:val>
        </c:ser>
        <c:ser>
          <c:idx val="1"/>
          <c:order val="1"/>
          <c:tx>
            <c:strRef>
              <c:f>'SA Cov Q1'!$E$2</c:f>
              <c:strCache>
                <c:ptCount val="1"/>
                <c:pt idx="0">
                  <c:v>% of Poorest Quintile Receiving No SA but Receiving Some SI/LM Benefits</c:v>
                </c:pt>
              </c:strCache>
            </c:strRef>
          </c:tx>
          <c:cat>
            <c:strRef>
              <c:f>'SA Cov Q1'!$A$3:$A$23</c:f>
              <c:strCache>
                <c:ptCount val="21"/>
                <c:pt idx="0">
                  <c:v>Estonia 04</c:v>
                </c:pt>
                <c:pt idx="1">
                  <c:v>Romania 04</c:v>
                </c:pt>
                <c:pt idx="2">
                  <c:v>Hungary 04</c:v>
                </c:pt>
                <c:pt idx="3">
                  <c:v>Ukraine 06</c:v>
                </c:pt>
                <c:pt idx="4">
                  <c:v>Lithuania 04</c:v>
                </c:pt>
                <c:pt idx="5">
                  <c:v>Latvia 07</c:v>
                </c:pt>
                <c:pt idx="6">
                  <c:v>Serbia 07</c:v>
                </c:pt>
                <c:pt idx="7">
                  <c:v>Croatia 04</c:v>
                </c:pt>
                <c:pt idx="8">
                  <c:v>Bulgaria 07</c:v>
                </c:pt>
                <c:pt idx="9">
                  <c:v>Poland 05</c:v>
                </c:pt>
                <c:pt idx="10">
                  <c:v>Montenegro 06</c:v>
                </c:pt>
                <c:pt idx="11">
                  <c:v>Belarus 08</c:v>
                </c:pt>
                <c:pt idx="12">
                  <c:v>Macedonia 05</c:v>
                </c:pt>
                <c:pt idx="13">
                  <c:v>~Kyrgyzstan 06</c:v>
                </c:pt>
                <c:pt idx="14">
                  <c:v>Georgia 07</c:v>
                </c:pt>
                <c:pt idx="15">
                  <c:v>~Moldova 07</c:v>
                </c:pt>
                <c:pt idx="16">
                  <c:v>Armenia  07</c:v>
                </c:pt>
                <c:pt idx="17">
                  <c:v>Albania 05</c:v>
                </c:pt>
                <c:pt idx="18">
                  <c:v>Kazakhstan 07</c:v>
                </c:pt>
                <c:pt idx="19">
                  <c:v>Kosovo 06</c:v>
                </c:pt>
                <c:pt idx="20">
                  <c:v>^Bosnia-Herzegovina 07</c:v>
                </c:pt>
              </c:strCache>
            </c:strRef>
          </c:cat>
          <c:val>
            <c:numRef>
              <c:f>'SA Cov Q1'!$D$3:$D$23</c:f>
              <c:numCache>
                <c:formatCode>0.00</c:formatCode>
                <c:ptCount val="21"/>
                <c:pt idx="0">
                  <c:v>32.833654204351802</c:v>
                </c:pt>
                <c:pt idx="1">
                  <c:v>8.4504216744012126</c:v>
                </c:pt>
                <c:pt idx="2">
                  <c:v>5.5909038324877258</c:v>
                </c:pt>
                <c:pt idx="3">
                  <c:v>44.408221674337604</c:v>
                </c:pt>
                <c:pt idx="4">
                  <c:v>45.051917516172267</c:v>
                </c:pt>
                <c:pt idx="5">
                  <c:v>38.037958106200655</c:v>
                </c:pt>
                <c:pt idx="6">
                  <c:v>38.634664356793131</c:v>
                </c:pt>
                <c:pt idx="7">
                  <c:v>45.514514435379162</c:v>
                </c:pt>
                <c:pt idx="8">
                  <c:v>43.435177515694868</c:v>
                </c:pt>
                <c:pt idx="9">
                  <c:v>19.688490215228299</c:v>
                </c:pt>
                <c:pt idx="10">
                  <c:v>73.144467688782413</c:v>
                </c:pt>
                <c:pt idx="11">
                  <c:v>36.640444234036629</c:v>
                </c:pt>
                <c:pt idx="12">
                  <c:v>45.241070810897646</c:v>
                </c:pt>
                <c:pt idx="13">
                  <c:v>56.721950350904322</c:v>
                </c:pt>
                <c:pt idx="14">
                  <c:v>57.238209755111541</c:v>
                </c:pt>
                <c:pt idx="15">
                  <c:v>34.010472607004658</c:v>
                </c:pt>
                <c:pt idx="16">
                  <c:v>46.467480334400442</c:v>
                </c:pt>
                <c:pt idx="17">
                  <c:v>43.597562682518557</c:v>
                </c:pt>
                <c:pt idx="18">
                  <c:v>32.140724039610163</c:v>
                </c:pt>
                <c:pt idx="19">
                  <c:v>40.792200420537156</c:v>
                </c:pt>
                <c:pt idx="20">
                  <c:v>42.6</c:v>
                </c:pt>
              </c:numCache>
            </c:numRef>
          </c:val>
        </c:ser>
        <c:overlap val="100"/>
        <c:axId val="156450176"/>
        <c:axId val="156699264"/>
      </c:barChart>
      <c:catAx>
        <c:axId val="156450176"/>
        <c:scaling>
          <c:orientation val="minMax"/>
        </c:scaling>
        <c:axPos val="b"/>
        <c:tickLblPos val="nextTo"/>
        <c:crossAx val="156699264"/>
        <c:crosses val="autoZero"/>
        <c:auto val="1"/>
        <c:lblAlgn val="ctr"/>
        <c:lblOffset val="100"/>
      </c:catAx>
      <c:valAx>
        <c:axId val="156699264"/>
        <c:scaling>
          <c:orientation val="minMax"/>
          <c:max val="100"/>
        </c:scaling>
        <c:axPos val="l"/>
        <c:majorGridlines/>
        <c:numFmt formatCode="0" sourceLinked="0"/>
        <c:tickLblPos val="nextTo"/>
        <c:crossAx val="156450176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070840-8CCC-4600-9D28-2B2BD27BDE58}" type="datetimeFigureOut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8765A6A-1CF6-42ED-A121-EA7AD29BE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E75907-0A2A-4FD9-BC63-B41D3DF1AF0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574AC-2CE3-4DE5-B542-224CE7D4838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Good morning.  The previous lecture has reviewed some of the key design parameters of social assistance programs in the OECD countries  -- target groups, eligibility criteria and the generosity of these programs.  I will do the same for developing countries. 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The paper I am presenting draws heavily from a recent book co-authored with M Grosh and CDNinno “for protection and promotion”, which reviews xx programs from xx developing countries.  Academic and grey literature.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This paper is just a small “decoupage” from that book.  It covers: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712B0-78D9-48C5-B5C4-49F8062095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Let me start by defining the topic</a:t>
            </a:r>
          </a:p>
          <a:p>
            <a:pPr eaLnBrk="1" hangingPunct="1">
              <a:spcBef>
                <a:spcPct val="0"/>
              </a:spcBef>
            </a:pPr>
            <a:endParaRPr lang="en-US" b="1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… what type of programs I cover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… size of the safety net in developing countries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… objective, target group and typical targeting methods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… benefit levels, in theory and practice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… some lessons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62AC60-762C-4BE4-AC77-D38D9DEBA5F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This paper is just a small “decoupage” from that book.  It covers: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A89043-5CEC-4870-BCBF-08C395BD2D6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CF88BD-0EB5-4FB7-8A59-7F0323AAE25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(replace this slide with the right color version)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Spending on these programs are in the range of 1-2% of GDP, with outliers in both directions – under- and over-spenders.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And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These programs are only a fraction often a small fraction, of the overall SP or social policy spending.  Implies that finding fiscal space is not so hard as sometimes thought.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This paper is just a small “decoupage” from that book.  It covers: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90F09-33C8-478B-B84D-CBC063B3BF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 anchor="b"/>
          <a:lstStyle/>
          <a:p>
            <a:pPr algn="r" defTabSz="911225" eaLnBrk="0" hangingPunct="0"/>
            <a:fld id="{A280D970-8C21-414A-87A0-06BA004E2938}" type="slidenum">
              <a:rPr lang="en-US" sz="1200"/>
              <a:pPr algn="r" defTabSz="911225" eaLnBrk="0" hangingPunct="0"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This paper is just a small “decoupage” from that book.  It covers: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542E83-ED20-4824-B50A-D13C0692A7F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In practice, the benefit level is the result of a trade-of between budget constraint and program objectives.  Given budget, determine benefit level and program coverage.  Benefit level should be: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en-US" smtClean="0"/>
              <a:t>  neither too high to generate dependency, 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en-US" smtClean="0"/>
              <a:t>  nor too low to lack impact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C5D203-BDBA-4CD5-84B6-B8BC64304007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9AB60A-7902-4089-B00B-2525A133EAFC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C4BCC0-8C62-433D-8A58-DF797331BA9F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5A3732-6AB7-4DE8-B0A0-0F477BC98A61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88AC98-36FF-4A84-B63C-27CDF084EBEA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318467-7A64-4CC7-B86A-125100D9514F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695B9F-0875-4B10-9F60-FB2EEF385A00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44E835-4CDE-47D5-9E07-9FFC4CFFA38E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90EF69-4146-4175-9C60-ABB4713BF9B6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This paper is just a small “decoupage” from that book.  It covers: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405E69-3AB0-4696-B538-44B3740041A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1FCB3-6D06-43B2-88A8-70201D91302D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57AA-C2FD-467B-9078-036EB79912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10C55-BF97-4805-8EC7-4897E3F41E5D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1D8B3-7407-45B3-ACE3-C34E46A1F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3231A-E668-4759-8698-1C5B1665F3AD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51FF7-ECEE-484F-92A2-B3A80AB3E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857F8-D1D2-4186-B422-A8515769C8A3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DDED-B9C4-42E4-9E1C-67E19CBE2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D6B45-D7B9-44F1-9343-DB324CAA1186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11BE6-991E-4FCC-9B46-C613BBE1D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CBB5-B005-4468-B947-28F048C5A289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39757-59B7-48C5-B368-64E571016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1B172-B043-45D4-83C1-9A36195DB385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3FCC4-B0CF-4729-A765-7DC512950E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7B3E1-B6CA-47F3-8FFD-F9A1BCADAFF1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AC764-D531-4C59-91B2-B5421876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A41EA-5281-458B-AA15-DCA5B75360B7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D9CEF-42FC-48D6-AE8D-A20F1C377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A311A-7D3F-438E-AE49-762C285F8ED5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D8EC3-2E57-4C3C-8B0B-FE935EC5C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BAA7A-8D00-47AB-B3BF-F875E7E5EDC3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E3181-418C-498E-84BF-06188851B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284C4-1EB5-44EF-ACB8-7E9A1E9FD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A7C50F-D454-45BA-B9AC-7B5C8990D8BF}" type="datetime1">
              <a:rPr lang="en-US"/>
              <a:pPr>
                <a:defRPr/>
              </a:pPr>
              <a:t>11/3/2009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60A80C-1118-4ECA-B1B9-ACA64AB29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2228850"/>
          </a:xfrm>
        </p:spPr>
        <p:txBody>
          <a:bodyPr/>
          <a:lstStyle/>
          <a:p>
            <a:pPr eaLnBrk="1" hangingPunct="1"/>
            <a:r>
              <a:rPr lang="en-US" smtClean="0"/>
              <a:t>Social assistance schemes across the world: eligibility conditions and benefits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267200"/>
            <a:ext cx="7010400" cy="2286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002060"/>
                </a:solidFill>
              </a:rPr>
              <a:t>Emil </a:t>
            </a:r>
            <a:r>
              <a:rPr lang="en-US" dirty="0" err="1" smtClean="0">
                <a:solidFill>
                  <a:srgbClr val="002060"/>
                </a:solidFill>
              </a:rPr>
              <a:t>Tesliuc</a:t>
            </a:r>
            <a:endParaRPr lang="en-US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002060"/>
                </a:solidFill>
              </a:rPr>
              <a:t>with Carlo del </a:t>
            </a:r>
            <a:r>
              <a:rPr lang="en-US" dirty="0" err="1" smtClean="0">
                <a:solidFill>
                  <a:srgbClr val="002060"/>
                </a:solidFill>
              </a:rPr>
              <a:t>Ninno</a:t>
            </a:r>
            <a:r>
              <a:rPr lang="en-US" dirty="0" smtClean="0">
                <a:solidFill>
                  <a:srgbClr val="002060"/>
                </a:solidFill>
              </a:rPr>
              <a:t> and Margaret </a:t>
            </a:r>
            <a:r>
              <a:rPr lang="en-US" dirty="0" err="1" smtClean="0">
                <a:solidFill>
                  <a:srgbClr val="002060"/>
                </a:solidFill>
              </a:rPr>
              <a:t>Grosh</a:t>
            </a:r>
            <a:endParaRPr lang="en-US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002060"/>
                </a:solidFill>
              </a:rPr>
              <a:t>World 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22D33E-1080-46F4-B0A1-7F95F544E9DE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front cover high resolu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0"/>
            <a:ext cx="480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304800" y="3048000"/>
            <a:ext cx="2003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Calibri" pitchFamily="34" charset="0"/>
              </a:rPr>
              <a:t>Based 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2E2D45-66A3-4FFF-B05D-D5A4077B8A1A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52578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Type of safety net programs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Spending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Target group, targeting methods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Benefit level, from theory to practice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Distributional outcomes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304800" y="1371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1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304800" y="2514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6150" name="AutoShape 8"/>
          <p:cNvSpPr>
            <a:spLocks noChangeArrowheads="1"/>
          </p:cNvSpPr>
          <p:nvPr/>
        </p:nvSpPr>
        <p:spPr bwMode="auto">
          <a:xfrm>
            <a:off x="304800" y="36576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6151" name="AutoShape 9"/>
          <p:cNvSpPr>
            <a:spLocks noChangeArrowheads="1"/>
          </p:cNvSpPr>
          <p:nvPr/>
        </p:nvSpPr>
        <p:spPr bwMode="auto">
          <a:xfrm>
            <a:off x="304800" y="48768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03BCE-C34B-4908-9798-4F4115BD50C5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04800" y="58674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969BE-B8C3-4E14-9CC3-68B5FDB31C7D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7171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AF50F7A-6993-4336-9561-DFA08CB1A449}" type="slidenum">
              <a:rPr lang="en-US" sz="1400">
                <a:latin typeface="Calibri" pitchFamily="34" charset="0"/>
              </a:rPr>
              <a:pPr algn="r"/>
              <a:t>4</a:t>
            </a:fld>
            <a:endParaRPr lang="en-US" sz="1400">
              <a:latin typeface="Calibri" pitchFamily="34" charset="0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/>
              <a:t>Definitions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Safety nets are non-contributory transfer programs targeted to the poor or those vulnerable to shocks and policy:</a:t>
            </a:r>
            <a:endParaRPr lang="en-US" sz="2400" dirty="0" smtClean="0"/>
          </a:p>
          <a:p>
            <a:pPr marL="914400" lvl="1" indent="-457200" eaLnBrk="1" hangingPunct="1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z="2000" dirty="0" smtClean="0"/>
              <a:t>In </a:t>
            </a:r>
            <a:r>
              <a:rPr lang="en-US" sz="2000" dirty="0" smtClean="0"/>
              <a:t>kind transfer, mostly food-based</a:t>
            </a:r>
          </a:p>
          <a:p>
            <a:pPr marL="914400" lvl="1" indent="-457200" eaLnBrk="1" hangingPunct="1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z="2000" dirty="0" smtClean="0"/>
              <a:t>Cash transfers</a:t>
            </a:r>
          </a:p>
          <a:p>
            <a:pPr marL="914400" lvl="1" indent="-457200" eaLnBrk="1" hangingPunct="1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z="2000" dirty="0" smtClean="0"/>
              <a:t>Conditional cash transfers</a:t>
            </a:r>
          </a:p>
          <a:p>
            <a:pPr marL="914400" lvl="1" indent="-457200" eaLnBrk="1" hangingPunct="1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z="2000" dirty="0" smtClean="0"/>
              <a:t>Public </a:t>
            </a:r>
            <a:r>
              <a:rPr lang="en-US" sz="2000" dirty="0" smtClean="0"/>
              <a:t>works (labor intensive) or workfare</a:t>
            </a:r>
          </a:p>
          <a:p>
            <a:pPr marL="914400" lvl="1" indent="-457200" eaLnBrk="1" hangingPunct="1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z="2000" dirty="0" smtClean="0"/>
              <a:t>Fee waivers for health or education</a:t>
            </a:r>
          </a:p>
          <a:p>
            <a:pPr marL="914400" lvl="1" indent="-457200" eaLnBrk="1" hangingPunct="1">
              <a:lnSpc>
                <a:spcPct val="90000"/>
              </a:lnSpc>
              <a:buFont typeface="Calibri" pitchFamily="34" charset="0"/>
              <a:buAutoNum type="arabicPeriod"/>
            </a:pPr>
            <a:r>
              <a:rPr lang="en-US" sz="2000" dirty="0" smtClean="0"/>
              <a:t>General </a:t>
            </a:r>
            <a:r>
              <a:rPr lang="en-US" sz="2000" dirty="0" smtClean="0"/>
              <a:t>price subsidies, e.g. for food or fuel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Similar to what is called social assistance in Europe or welfare programs in English-speaking countries, but with more varied forms of programs in developing countries.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</p:txBody>
      </p:sp>
      <p:sp>
        <p:nvSpPr>
          <p:cNvPr id="7174" name="AutoShape 4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52578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Type of safety net programs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Spending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Target group, targeting methods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Benefit level, from theory to practice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Distributional outcomes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304800" y="1371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1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04800" y="2514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8198" name="AutoShape 8"/>
          <p:cNvSpPr>
            <a:spLocks noChangeArrowheads="1"/>
          </p:cNvSpPr>
          <p:nvPr/>
        </p:nvSpPr>
        <p:spPr bwMode="auto">
          <a:xfrm>
            <a:off x="304800" y="36576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8199" name="AutoShape 9"/>
          <p:cNvSpPr>
            <a:spLocks noChangeArrowheads="1"/>
          </p:cNvSpPr>
          <p:nvPr/>
        </p:nvSpPr>
        <p:spPr bwMode="auto">
          <a:xfrm>
            <a:off x="304800" y="48768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BBBE9F-644C-4A0D-9051-4E8583CBC242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04800" y="58674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wb89165\Documents\SSN\Monograph\AAA Final Aug 08 version for future use\figure 3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0"/>
            <a:ext cx="8410575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AutoShape 5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9220" name="Title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sz="3600" smtClean="0"/>
              <a:t>Levels of social assistance and social insurance spending, by region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26D6F5-D426-42CB-9B1B-B056C1509600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00800" y="4191000"/>
            <a:ext cx="1219200" cy="1752600"/>
          </a:xfrm>
          <a:prstGeom prst="ellipse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figure 3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012825"/>
            <a:ext cx="8382000" cy="584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001000" cy="1143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hlink"/>
                </a:solidFill>
              </a:rPr>
              <a:t>Spending on safety nets is modest</a:t>
            </a:r>
            <a:r>
              <a:rPr lang="en-US" sz="4000" b="1" smtClean="0"/>
              <a:t/>
            </a:r>
            <a:br>
              <a:rPr lang="en-US" sz="4000" b="1" smtClean="0"/>
            </a:br>
            <a:endParaRPr lang="en-US" sz="2000" smtClean="0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295400" y="1066800"/>
            <a:ext cx="73152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033CC"/>
                </a:solidFill>
                <a:latin typeface="Calibri" pitchFamily="34" charset="0"/>
              </a:rPr>
              <a:t>Mean 1.7% of GDP; median 1.4% of GDP (n=72)</a:t>
            </a:r>
          </a:p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033CC"/>
                </a:solidFill>
                <a:latin typeface="Calibri" pitchFamily="34" charset="0"/>
              </a:rPr>
              <a:t>For 1/2 of countries is about 1-2 % of GDP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2F4C4-3EAE-4625-AE69-E8A00552B793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52578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Type of safety net programs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Spending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Target group, targeting methods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Benefit level, from theory to practice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Distributional outcomes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304800" y="1371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1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304800" y="2514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11270" name="AutoShape 8"/>
          <p:cNvSpPr>
            <a:spLocks noChangeArrowheads="1"/>
          </p:cNvSpPr>
          <p:nvPr/>
        </p:nvSpPr>
        <p:spPr bwMode="auto">
          <a:xfrm>
            <a:off x="304800" y="36576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1271" name="AutoShape 9"/>
          <p:cNvSpPr>
            <a:spLocks noChangeArrowheads="1"/>
          </p:cNvSpPr>
          <p:nvPr/>
        </p:nvSpPr>
        <p:spPr bwMode="auto">
          <a:xfrm>
            <a:off x="304800" y="48768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60A06-BD82-4662-9E15-EDE37CB71492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04800" y="58674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 txBox="1">
            <a:spLocks noGrp="1"/>
          </p:cNvSpPr>
          <p:nvPr/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BE92506-1C1C-4AD5-88CC-8DB6A299A41B}" type="slidenum">
              <a:rPr lang="en-US" sz="1400">
                <a:solidFill>
                  <a:schemeClr val="tx2"/>
                </a:solidFill>
                <a:latin typeface="Arial Narrow" pitchFamily="34" charset="0"/>
              </a:rPr>
              <a:pPr algn="r"/>
              <a:t>9</a:t>
            </a:fld>
            <a:endParaRPr lang="en-US" sz="140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Targeting Methods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953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/>
              <a:t>Self-Selection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By purchase of commodity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Work requirement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Categorical/Group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Geographic (poverty maps)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Demographic (kids, elderly, lone parents, other)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Individual Assessment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Community-based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Proxy means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Means (income &amp; assets testing)</a:t>
            </a:r>
          </a:p>
        </p:txBody>
      </p:sp>
      <p:sp>
        <p:nvSpPr>
          <p:cNvPr id="12293" name="Content Placeholder 8"/>
          <p:cNvSpPr>
            <a:spLocks noGrp="1"/>
          </p:cNvSpPr>
          <p:nvPr>
            <p:ph sz="half" idx="2"/>
          </p:nvPr>
        </p:nvSpPr>
        <p:spPr>
          <a:xfrm>
            <a:off x="5486400" y="1600200"/>
            <a:ext cx="3200400" cy="48006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US" sz="2000" smtClean="0"/>
              <a:t>Requires less administrative capacity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1800" smtClean="0"/>
          </a:p>
          <a:p>
            <a:pPr eaLnBrk="1" hangingPunct="1"/>
            <a:endParaRPr lang="en-US" sz="1800" smtClean="0"/>
          </a:p>
          <a:p>
            <a:pPr eaLnBrk="1" hangingPunct="1"/>
            <a:endParaRPr lang="en-US" sz="1800" smtClean="0"/>
          </a:p>
          <a:p>
            <a:pPr eaLnBrk="1" hangingPunct="1"/>
            <a:endParaRPr lang="en-US" sz="1800" smtClean="0"/>
          </a:p>
          <a:p>
            <a:pPr eaLnBrk="1" hangingPunct="1"/>
            <a:endParaRPr lang="en-US" sz="18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Requires more administrative capacity</a:t>
            </a:r>
          </a:p>
        </p:txBody>
      </p:sp>
      <p:sp>
        <p:nvSpPr>
          <p:cNvPr id="12294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0" name="Right Triangle 9"/>
          <p:cNvSpPr/>
          <p:nvPr/>
        </p:nvSpPr>
        <p:spPr>
          <a:xfrm>
            <a:off x="5943600" y="2286000"/>
            <a:ext cx="2667000" cy="35052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/>
            <a:r>
              <a:rPr lang="en-US" sz="3200" b="1" smtClean="0"/>
              <a:t>Food and In-kind Transfers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smtClean="0"/>
              <a:t>Intended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/>
              <a:t>Poor people that need to improve nutritional status 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/>
              <a:t>Malnourished children; pregnant and lactating mothers;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/>
              <a:t>Those attending schools in poor communities  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/>
              <a:t>Refugees and other misplaced population </a:t>
            </a:r>
          </a:p>
        </p:txBody>
      </p:sp>
      <p:sp>
        <p:nvSpPr>
          <p:cNvPr id="1434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sz="1800" b="1" smtClean="0"/>
              <a:t>Targeting Methods</a:t>
            </a:r>
          </a:p>
          <a:p>
            <a:pPr eaLnBrk="1" hangingPunct="1"/>
            <a:r>
              <a:rPr lang="en-US" sz="1400" smtClean="0"/>
              <a:t>Geographic</a:t>
            </a:r>
          </a:p>
          <a:p>
            <a:pPr eaLnBrk="1" hangingPunct="1"/>
            <a:r>
              <a:rPr lang="en-US" sz="1400" smtClean="0"/>
              <a:t>Self-targeting (using inferior commodities)</a:t>
            </a:r>
          </a:p>
          <a:p>
            <a:pPr eaLnBrk="1" hangingPunct="1"/>
            <a:r>
              <a:rPr lang="en-US" sz="1400" smtClean="0"/>
              <a:t>Means or proxy means	</a:t>
            </a:r>
          </a:p>
          <a:p>
            <a:pPr eaLnBrk="1" hangingPunct="1"/>
            <a:endParaRPr lang="en-US" sz="1400" smtClean="0"/>
          </a:p>
        </p:txBody>
      </p:sp>
      <p:sp>
        <p:nvSpPr>
          <p:cNvPr id="14341" name="Text Box 1029"/>
          <p:cNvSpPr txBox="1">
            <a:spLocks noChangeArrowheads="1"/>
          </p:cNvSpPr>
          <p:nvPr/>
        </p:nvSpPr>
        <p:spPr bwMode="auto">
          <a:xfrm>
            <a:off x="533400" y="914400"/>
            <a:ext cx="76962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>
                <a:latin typeface="Calibri" pitchFamily="34" charset="0"/>
              </a:rPr>
              <a:t>Quantity rations and in-kind transfers, Supplemental feeding and nutrition, School feeding, Emergency food distribution</a:t>
            </a:r>
          </a:p>
        </p:txBody>
      </p:sp>
      <p:sp>
        <p:nvSpPr>
          <p:cNvPr id="14342" name="Rectangle 1030"/>
          <p:cNvSpPr>
            <a:spLocks noChangeArrowheads="1"/>
          </p:cNvSpPr>
          <p:nvPr/>
        </p:nvSpPr>
        <p:spPr bwMode="auto">
          <a:xfrm>
            <a:off x="4648200" y="3505200"/>
            <a:ext cx="4038600" cy="1981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buFont typeface="Symbol" pitchFamily="18" charset="2"/>
              <a:buNone/>
            </a:pPr>
            <a:r>
              <a:rPr lang="en-US" b="1">
                <a:latin typeface="Calibri" pitchFamily="34" charset="0"/>
              </a:rPr>
              <a:t>Disadvantages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Storage and transport of food adds large element to admin costs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Limited beneficiary group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Substantial errors of inclusion depending on targeting method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Often biased to urban populations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On-site feeding adds to admin costs, transactions cost for participants</a:t>
            </a:r>
          </a:p>
        </p:txBody>
      </p:sp>
      <p:sp>
        <p:nvSpPr>
          <p:cNvPr id="14343" name="Rectangle 1031"/>
          <p:cNvSpPr>
            <a:spLocks noChangeArrowheads="1"/>
          </p:cNvSpPr>
          <p:nvPr/>
        </p:nvSpPr>
        <p:spPr bwMode="auto">
          <a:xfrm>
            <a:off x="457200" y="3505200"/>
            <a:ext cx="4038600" cy="1981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Advantages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Can be effective in alleviating hunger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Can increase school attendance for poor children</a:t>
            </a:r>
          </a:p>
          <a:p>
            <a:pPr marL="342900" indent="-342900" eaLnBrk="0" hangingPunct="0">
              <a:buFont typeface="Symbol" pitchFamily="18" charset="2"/>
              <a:buNone/>
            </a:pPr>
            <a:endParaRPr lang="en-US" sz="1400">
              <a:latin typeface="Calibri" pitchFamily="34" charset="0"/>
            </a:endParaRPr>
          </a:p>
        </p:txBody>
      </p:sp>
      <p:sp>
        <p:nvSpPr>
          <p:cNvPr id="14344" name="Text Box 1032"/>
          <p:cNvSpPr txBox="1">
            <a:spLocks noChangeArrowheads="1"/>
          </p:cNvSpPr>
          <p:nvPr/>
        </p:nvSpPr>
        <p:spPr bwMode="auto">
          <a:xfrm>
            <a:off x="457200" y="5562600"/>
            <a:ext cx="8229600" cy="110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Appropriate Context</a:t>
            </a:r>
          </a:p>
          <a:p>
            <a:pPr marL="228600" lvl="2">
              <a:buFontTx/>
              <a:buChar char="•"/>
            </a:pPr>
            <a:r>
              <a:rPr lang="en-US" sz="1200">
                <a:latin typeface="Calibri" pitchFamily="34" charset="0"/>
              </a:rPr>
              <a:t>    Prices are too high because of lack of or  inefficient markets. </a:t>
            </a:r>
          </a:p>
          <a:p>
            <a:pPr marL="228600" lvl="2">
              <a:buFontTx/>
              <a:buChar char="•"/>
            </a:pPr>
            <a:r>
              <a:rPr lang="en-US" sz="1200">
                <a:latin typeface="Calibri" pitchFamily="34" charset="0"/>
              </a:rPr>
              <a:t>    As long as does not have a negative impact on markets.</a:t>
            </a:r>
          </a:p>
          <a:p>
            <a:pPr marL="228600" lvl="2">
              <a:buFontTx/>
              <a:buChar char="•"/>
            </a:pPr>
            <a:r>
              <a:rPr lang="en-US" sz="1200">
                <a:latin typeface="Calibri" pitchFamily="34" charset="0"/>
              </a:rPr>
              <a:t>    Nutrition interventions are needed to protect food insecure people</a:t>
            </a:r>
          </a:p>
          <a:p>
            <a:pPr marL="228600" lvl="2">
              <a:buFontTx/>
              <a:buChar char="•"/>
            </a:pPr>
            <a:r>
              <a:rPr lang="en-US" sz="1200">
                <a:latin typeface="Calibri" pitchFamily="34" charset="0"/>
              </a:rPr>
              <a:t>    Food aid is available but cash assistance not, or government needs to rotate strategic food grain stocks</a:t>
            </a:r>
          </a:p>
        </p:txBody>
      </p:sp>
      <p:sp>
        <p:nvSpPr>
          <p:cNvPr id="14345" name="Text Box 1033"/>
          <p:cNvSpPr txBox="1">
            <a:spLocks noChangeArrowheads="1"/>
          </p:cNvSpPr>
          <p:nvPr/>
        </p:nvSpPr>
        <p:spPr bwMode="auto">
          <a:xfrm>
            <a:off x="457200" y="2819400"/>
            <a:ext cx="8229600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Key Design Features</a:t>
            </a:r>
          </a:p>
          <a:p>
            <a:pPr algn="ctr"/>
            <a:r>
              <a:rPr lang="en-US" sz="1400">
                <a:latin typeface="Calibri" pitchFamily="34" charset="0"/>
              </a:rPr>
              <a:t>Need to be able to store and transport food</a:t>
            </a:r>
          </a:p>
        </p:txBody>
      </p:sp>
      <p:sp>
        <p:nvSpPr>
          <p:cNvPr id="14346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D2C7D-CE91-4CCC-A0A5-0B364E140867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/>
            <a:r>
              <a:rPr lang="en-US" sz="3200" b="1" smtClean="0"/>
              <a:t>Cash Transfers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smtClean="0"/>
              <a:t>Intended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working families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Those not expected to work – children, the elderly, disabled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Those needing temporary relief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sz="1800" b="1" smtClean="0"/>
              <a:t>Targeting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Means and proxy means and/or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Categorical: children, old, disabled, etc.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33400" y="914400"/>
            <a:ext cx="86106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>
                <a:latin typeface="Calibri" pitchFamily="34" charset="0"/>
              </a:rPr>
              <a:t>Needs based  transfers, food stamps, non-contributory pensions, family allowances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648200" y="3733800"/>
            <a:ext cx="4038600" cy="1752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buFont typeface="Symbol" pitchFamily="18" charset="2"/>
              <a:buNone/>
            </a:pPr>
            <a:r>
              <a:rPr lang="en-US" b="1">
                <a:latin typeface="Calibri" pitchFamily="34" charset="0"/>
              </a:rPr>
              <a:t>Disadvantages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Targeting methods can be information intensive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Transfers are fungible, subject to unintended household uses 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57200" y="3733800"/>
            <a:ext cx="4038600" cy="1752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Have lower administrative costs than many other programs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Do not distort prices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Transfers can directly meet critical household needs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Benefits can be differentiated by level of need, household size or composition, etc.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57200" y="5638800"/>
            <a:ext cx="8229600" cy="80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Appropriate Context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Essential commodities are available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Consumers purchase food in the market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57200" y="2895600"/>
            <a:ext cx="8229600" cy="80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Key Design Features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Good administration for selection and distribution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Distribution and reclamation chain for food stamps</a:t>
            </a:r>
          </a:p>
        </p:txBody>
      </p:sp>
      <p:sp>
        <p:nvSpPr>
          <p:cNvPr id="13322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17486-2810-426F-AF4F-A2C00A0288B5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/>
            <a:r>
              <a:rPr lang="en-US" sz="3200" b="1" smtClean="0"/>
              <a:t>Conditional Transfers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smtClean="0"/>
              <a:t>Intended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and vulnerable families with low level of human capital 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sz="1800" b="1" smtClean="0"/>
              <a:t>Targeting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Means or proxy means and/or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Categorical Geographic and/or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Community (together with one of above)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33400" y="990600"/>
            <a:ext cx="76962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>
                <a:latin typeface="Calibri" pitchFamily="34" charset="0"/>
              </a:rPr>
              <a:t>Targeted transfers conditional on school attendance or preventative health care 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4648200" y="3810000"/>
            <a:ext cx="4038600" cy="1752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buFont typeface="Symbol" pitchFamily="18" charset="2"/>
              <a:buNone/>
            </a:pPr>
            <a:r>
              <a:rPr lang="en-US" b="1">
                <a:latin typeface="Calibri" pitchFamily="34" charset="0"/>
              </a:rPr>
              <a:t>Disadvantages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Effectiveness influenced by existing education/health infrastructure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Administratively demanding – needs sophisticated targeting by monitoring of compliance 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57200" y="3810000"/>
            <a:ext cx="4038600" cy="1752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Supports income of the poor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Can improve school attendance and/or health care use 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57200" y="5638800"/>
            <a:ext cx="8229600" cy="1014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Appropriate Context</a:t>
            </a:r>
          </a:p>
          <a:p>
            <a:pPr lvl="4">
              <a:buFontTx/>
              <a:buChar char="•"/>
            </a:pPr>
            <a:r>
              <a:rPr lang="en-US" sz="1400">
                <a:latin typeface="Calibri" pitchFamily="34" charset="0"/>
              </a:rPr>
              <a:t>    Health and education services are available</a:t>
            </a:r>
          </a:p>
          <a:p>
            <a:pPr lvl="4">
              <a:buFontTx/>
              <a:buChar char="•"/>
            </a:pPr>
            <a:r>
              <a:rPr lang="en-US" sz="1400">
                <a:latin typeface="Calibri" pitchFamily="34" charset="0"/>
              </a:rPr>
              <a:t>    Poor are not making use of them</a:t>
            </a:r>
          </a:p>
          <a:p>
            <a:pPr lvl="4">
              <a:buFontTx/>
              <a:buChar char="•"/>
            </a:pPr>
            <a:r>
              <a:rPr lang="en-US" sz="1400">
                <a:latin typeface="Calibri" pitchFamily="34" charset="0"/>
              </a:rPr>
              <a:t>    Administrative constraint not too big 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457200" y="2895600"/>
            <a:ext cx="8229600" cy="80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Key Design Features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Same as cash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Efficient way to verify compliance </a:t>
            </a:r>
          </a:p>
        </p:txBody>
      </p:sp>
      <p:sp>
        <p:nvSpPr>
          <p:cNvPr id="17418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967B8-4EBE-4829-B859-71AFEA791989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eaLnBrk="1" hangingPunct="1"/>
            <a:r>
              <a:rPr lang="en-US" sz="3200" b="1" smtClean="0"/>
              <a:t>Public Works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600"/>
              </a:spcBef>
              <a:buFontTx/>
              <a:buNone/>
            </a:pPr>
            <a:r>
              <a:rPr lang="en-US" sz="2000" b="1" smtClean="0"/>
              <a:t>Intended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unemployed at the margin of labor market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short term unemployed and seasonal workers</a:t>
            </a:r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478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smtClean="0"/>
              <a:t>Targeting Methods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smtClean="0"/>
              <a:t>Self selection by setting program remuneration below the minimum wage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smtClean="0"/>
              <a:t>Geographic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smtClean="0"/>
              <a:t>Other means of rationing if needed – community based targeting, proxy means testing, or the like.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33400" y="1066800"/>
            <a:ext cx="76962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>
                <a:latin typeface="Calibri" pitchFamily="34" charset="0"/>
              </a:rPr>
              <a:t>Labor-intensive, usually infrastructure development projects 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48200" y="3810000"/>
            <a:ext cx="4038600" cy="1676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buFont typeface="Symbol" pitchFamily="18" charset="2"/>
              <a:buNone/>
            </a:pPr>
            <a:r>
              <a:rPr lang="en-US" b="1">
                <a:latin typeface="Calibri" pitchFamily="34" charset="0"/>
              </a:rPr>
              <a:t>Disadvantages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Administratively demanding.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Tradeoff between infrastructure development and poverty alleviation objectives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Net transfer- to- total- cost ratio low because of the share of non-wage inputs (can be up to 40% of total costs) and of foregone earnings (can be up to half of gross wages paid). 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57200" y="3810000"/>
            <a:ext cx="4038600" cy="1676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Needed infrastructure is created or maintained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Self targeting can be effective if wage rate low enough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If the program is set up with an “employment guarantee” there are additional risk management benefits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Politically popular because can avoid labor disincentives and maintain the “dignity of work”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57200" y="5562600"/>
            <a:ext cx="8229600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Appropriate Context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High unemployment after the collapse of labor market in case of a crises or a disaster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Seasonal unemployment is high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To address individual unemployment in the absence of unemployment insurance 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457200" y="2667000"/>
            <a:ext cx="8229600" cy="110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Key Design Features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The work must be productive with serious effort put into selecting and supervising projects and enough spent on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1200">
                <a:latin typeface="Calibri" pitchFamily="34" charset="0"/>
              </a:rPr>
              <a:t>     non-labor costs.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The wage musts be set low enough to achieve self-targeting.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A range of possibilities for institutional structures</a:t>
            </a:r>
          </a:p>
        </p:txBody>
      </p:sp>
      <p:sp>
        <p:nvSpPr>
          <p:cNvPr id="16394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B9FD4-AD42-4D32-848F-5A44687D9212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/>
            <a:r>
              <a:rPr lang="en-US" sz="3200" b="1" smtClean="0"/>
              <a:t>Fee Waivers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2954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smtClean="0"/>
              <a:t>Intended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families who cannot afford the cost of the health and education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students that would drop out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2954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600"/>
              </a:spcBef>
              <a:buFontTx/>
              <a:buNone/>
            </a:pPr>
            <a:r>
              <a:rPr lang="en-US" sz="1800" b="1" smtClean="0"/>
              <a:t>Targeting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Means or proxy means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Health related conditions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Geographic and/or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Community (together with one of above</a:t>
            </a:r>
            <a:r>
              <a:rPr lang="en-US" sz="1200" smtClean="0"/>
              <a:t>)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3400" y="1066800"/>
            <a:ext cx="76962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>
                <a:latin typeface="Calibri" pitchFamily="34" charset="0"/>
              </a:rPr>
              <a:t>Health fees, School fees, Scholarships 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572000" y="3962400"/>
            <a:ext cx="4038600" cy="1752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buFont typeface="Symbol" pitchFamily="18" charset="2"/>
              <a:buNone/>
            </a:pPr>
            <a:r>
              <a:rPr lang="en-US" b="1">
                <a:latin typeface="Calibri" pitchFamily="34" charset="0"/>
              </a:rPr>
              <a:t>Disadvantages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Administratively complex, imply functions in health or education more typical of social welfare agencies (targeting, etc.)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Effectiveness influenced by existing education/health infrastructure 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457200" y="3962400"/>
            <a:ext cx="4038600" cy="1752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May promote human capital development</a:t>
            </a:r>
            <a:r>
              <a:rPr lang="en-US" sz="1200">
                <a:latin typeface="Calibri" pitchFamily="34" charset="0"/>
              </a:rPr>
              <a:t>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200">
              <a:latin typeface="Calibri" pitchFamily="34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57200" y="5867400"/>
            <a:ext cx="8229600" cy="80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Appropriate Context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200">
                <a:latin typeface="Calibri" pitchFamily="34" charset="0"/>
              </a:rPr>
              <a:t>    </a:t>
            </a:r>
            <a:r>
              <a:rPr lang="en-US" sz="1400">
                <a:latin typeface="Calibri" pitchFamily="34" charset="0"/>
              </a:rPr>
              <a:t>Social services are provided for a fee and may exclude poor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Health and education services are available 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57200" y="3048000"/>
            <a:ext cx="8229600" cy="80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Key Design Features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Targeting criteria</a:t>
            </a:r>
          </a:p>
          <a:p>
            <a:pPr lvl="4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Reimbursement of service outlet for lost revenue</a:t>
            </a:r>
          </a:p>
        </p:txBody>
      </p:sp>
      <p:sp>
        <p:nvSpPr>
          <p:cNvPr id="18442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815F94-C8DB-4D8C-8B9A-39D91E5019EB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29600" cy="944563"/>
          </a:xfrm>
        </p:spPr>
        <p:txBody>
          <a:bodyPr/>
          <a:lstStyle/>
          <a:p>
            <a:pPr marL="838200" indent="-838200" eaLnBrk="1" hangingPunct="1"/>
            <a:r>
              <a:rPr lang="en-US" sz="3200" b="1" smtClean="0"/>
              <a:t>General Commodity Price Subsidies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smtClean="0"/>
              <a:t>Intended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Poor and extreme poor families both working and not working 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14300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smtClean="0"/>
              <a:t>Targeting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Self-targeting (by subsidizing only basic staples and inferior commodities)	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33400" y="10668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>
                <a:latin typeface="Calibri" pitchFamily="34" charset="0"/>
              </a:rPr>
              <a:t>Price support for food, Subsidized sales of food, Subsidies for energy prices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648200" y="3505200"/>
            <a:ext cx="4038600" cy="1981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Disadvantages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High errors of inclusion to non–poor depending on commodity consumption patterns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Often biased to urban populations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Distorts commodity prices and use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Expensive and difficult to remove once established due to interest group pressure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57200" y="3505200"/>
            <a:ext cx="4038600" cy="1981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</a:pPr>
            <a:r>
              <a:rPr lang="en-US" b="1">
                <a:latin typeface="Calibri" pitchFamily="34" charset="0"/>
              </a:rPr>
              <a:t>Advantages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Potentially low administrative costs, depending on delivery mechanism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Can be implemented or expanded quickly after crisis onset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400">
              <a:latin typeface="Calibri" pitchFamily="34" charset="0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457200" y="5562600"/>
            <a:ext cx="8229600" cy="1014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Appropriate Context</a:t>
            </a:r>
          </a:p>
          <a:p>
            <a:pPr marL="342900" lvl="3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Mostly as a legacy system</a:t>
            </a:r>
          </a:p>
          <a:p>
            <a:pPr marL="342900" lvl="3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>
                <a:latin typeface="Calibri" pitchFamily="34" charset="0"/>
              </a:rPr>
              <a:t>    Very occasionally where the only viable alternative to a new crisis, then with defined time</a:t>
            </a:r>
          </a:p>
          <a:p>
            <a:pPr marL="342900" lvl="3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1400">
                <a:latin typeface="Calibri" pitchFamily="34" charset="0"/>
              </a:rPr>
              <a:t>     period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457200" y="2819400"/>
            <a:ext cx="8229600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Key Design Features</a:t>
            </a:r>
          </a:p>
          <a:p>
            <a:pPr algn="ctr"/>
            <a:r>
              <a:rPr lang="en-US" sz="1400">
                <a:latin typeface="Calibri" pitchFamily="34" charset="0"/>
              </a:rPr>
              <a:t>Requires commodities in appropriate demand elasticities and supply chains</a:t>
            </a:r>
          </a:p>
        </p:txBody>
      </p:sp>
      <p:sp>
        <p:nvSpPr>
          <p:cNvPr id="15370" name="AutoShape 8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F2492-84B7-4535-BEEC-E6F85244157D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52578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Type of safety net programs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Spending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Target group, targeting methods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Benefit level, from theory to practice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Distributional outcomes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304800" y="1371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1</a:t>
            </a: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304800" y="2514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19462" name="AutoShape 8"/>
          <p:cNvSpPr>
            <a:spLocks noChangeArrowheads="1"/>
          </p:cNvSpPr>
          <p:nvPr/>
        </p:nvSpPr>
        <p:spPr bwMode="auto">
          <a:xfrm>
            <a:off x="304800" y="36576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19463" name="AutoShape 9"/>
          <p:cNvSpPr>
            <a:spLocks noChangeArrowheads="1"/>
          </p:cNvSpPr>
          <p:nvPr/>
        </p:nvSpPr>
        <p:spPr bwMode="auto">
          <a:xfrm>
            <a:off x="304800" y="48768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D80AC6-6F9C-4A02-BD95-5BAC900B5B2B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04800" y="58674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78E30-DC9B-4E86-A472-AEF1690A121B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20483" name="Picture 6" descr="j0433118"/>
          <p:cNvPicPr>
            <a:picLocks noChangeAspect="1" noChangeArrowheads="1"/>
          </p:cNvPicPr>
          <p:nvPr/>
        </p:nvPicPr>
        <p:blipFill>
          <a:blip r:embed="rId3">
            <a:lum bright="56000" contrast="-56000"/>
          </a:blip>
          <a:srcRect/>
          <a:stretch>
            <a:fillRect/>
          </a:stretch>
        </p:blipFill>
        <p:spPr bwMode="auto">
          <a:xfrm>
            <a:off x="2590800" y="152400"/>
            <a:ext cx="64008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Benefit levels. Theory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610600" cy="51054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Result of an iterative process of program design</a:t>
            </a: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Benefit level = x, where: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x will maximize (desired program outcomes)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function of( budget available, admin and political constraints 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Compatible with program theory (logical framework)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Smallest transfer needed to achieve the desired improvement in the outcomes that the program seeks to influence: consumption, income, nutrition, school enrollment, use of nutritional and health services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Hence, setting the benefits will be program specific</a:t>
            </a:r>
          </a:p>
        </p:txBody>
      </p:sp>
      <p:sp>
        <p:nvSpPr>
          <p:cNvPr id="20486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C4826CB-9C1B-48CC-822F-DAEF1546F148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17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87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07583-A0F4-4320-AEC9-F3DCCC94B694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Cash transfers</a:t>
            </a:r>
          </a:p>
        </p:txBody>
      </p:sp>
      <p:sp>
        <p:nvSpPr>
          <p:cNvPr id="21508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1ACF6C95-9305-44CC-9DB6-8DF4F5612B9D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18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371600"/>
          <a:ext cx="8458200" cy="5093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/>
                <a:gridCol w="4229100"/>
              </a:tblGrid>
              <a:tr h="519361"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</a:t>
                      </a:r>
                      <a:r>
                        <a:rPr lang="en-US" baseline="0" dirty="0" smtClean="0"/>
                        <a:t> level depends on:</a:t>
                      </a:r>
                      <a:endParaRPr lang="en-US" dirty="0"/>
                    </a:p>
                  </a:txBody>
                  <a:tcPr/>
                </a:tc>
              </a:tr>
              <a:tr h="727107">
                <a:tc>
                  <a:txBody>
                    <a:bodyPr/>
                    <a:lstStyle/>
                    <a:p>
                      <a:r>
                        <a:rPr lang="en-US" dirty="0" smtClean="0"/>
                        <a:t>Guaranteed minimum income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Eligibility</a:t>
                      </a:r>
                      <a:r>
                        <a:rPr lang="en-US" baseline="0" dirty="0" smtClean="0"/>
                        <a:t> threshold – income of beneficiary household</a:t>
                      </a:r>
                    </a:p>
                  </a:txBody>
                  <a:tcPr/>
                </a:tc>
              </a:tr>
              <a:tr h="483506">
                <a:tc>
                  <a:txBody>
                    <a:bodyPr/>
                    <a:lstStyle/>
                    <a:p>
                      <a:r>
                        <a:rPr lang="en-US" dirty="0" smtClean="0"/>
                        <a:t>Last resort</a:t>
                      </a:r>
                      <a:r>
                        <a:rPr lang="en-US" baseline="0" dirty="0" smtClean="0"/>
                        <a:t> programs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Poverty gap</a:t>
                      </a:r>
                      <a:endParaRPr lang="en-US" dirty="0"/>
                    </a:p>
                  </a:txBody>
                  <a:tcPr/>
                </a:tc>
              </a:tr>
              <a:tr h="483506">
                <a:tc>
                  <a:txBody>
                    <a:bodyPr/>
                    <a:lstStyle/>
                    <a:p>
                      <a:r>
                        <a:rPr lang="en-US" dirty="0" smtClean="0"/>
                        <a:t>Food stamps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Food poverty gap</a:t>
                      </a:r>
                      <a:endParaRPr lang="en-US" dirty="0"/>
                    </a:p>
                  </a:txBody>
                  <a:tcPr/>
                </a:tc>
              </a:tr>
              <a:tr h="483506">
                <a:tc>
                  <a:txBody>
                    <a:bodyPr/>
                    <a:lstStyle/>
                    <a:p>
                      <a:r>
                        <a:rPr lang="en-US" dirty="0" smtClean="0"/>
                        <a:t>Family</a:t>
                      </a:r>
                      <a:r>
                        <a:rPr lang="en-US" baseline="0" dirty="0" smtClean="0"/>
                        <a:t> allowances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cost</a:t>
                      </a:r>
                      <a:r>
                        <a:rPr lang="en-US" baseline="0" dirty="0" smtClean="0"/>
                        <a:t> of raising a child</a:t>
                      </a:r>
                      <a:endParaRPr lang="en-US" dirty="0"/>
                    </a:p>
                  </a:txBody>
                  <a:tcPr/>
                </a:tc>
              </a:tr>
              <a:tr h="727107">
                <a:tc>
                  <a:txBody>
                    <a:bodyPr/>
                    <a:lstStyle/>
                    <a:p>
                      <a:r>
                        <a:rPr lang="en-US" dirty="0" smtClean="0"/>
                        <a:t>Heating</a:t>
                      </a:r>
                      <a:r>
                        <a:rPr lang="en-US" baseline="0" dirty="0" smtClean="0"/>
                        <a:t> allowances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Seasonal increase in the heating</a:t>
                      </a:r>
                      <a:r>
                        <a:rPr lang="en-US" baseline="0" dirty="0" smtClean="0"/>
                        <a:t> cost during cold season</a:t>
                      </a:r>
                      <a:endParaRPr lang="en-US" dirty="0"/>
                    </a:p>
                  </a:txBody>
                  <a:tcPr/>
                </a:tc>
              </a:tr>
              <a:tr h="834542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pension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Poverty line</a:t>
                      </a:r>
                    </a:p>
                    <a:p>
                      <a:r>
                        <a:rPr lang="en-US" dirty="0" smtClean="0"/>
                        <a:t>Minimum contributory</a:t>
                      </a:r>
                      <a:r>
                        <a:rPr lang="en-US" baseline="0" dirty="0" smtClean="0"/>
                        <a:t> pension</a:t>
                      </a:r>
                      <a:endParaRPr lang="en-US" dirty="0"/>
                    </a:p>
                  </a:txBody>
                  <a:tcPr/>
                </a:tc>
              </a:tr>
              <a:tr h="834542"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r>
                        <a:rPr lang="en-US" baseline="0" dirty="0" smtClean="0"/>
                        <a:t> income countries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 of an “adequate” food basket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food poverty line.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538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21539" name="AutoShape 15"/>
          <p:cNvSpPr>
            <a:spLocks noChangeArrowheads="1"/>
          </p:cNvSpPr>
          <p:nvPr/>
        </p:nvSpPr>
        <p:spPr bwMode="auto">
          <a:xfrm>
            <a:off x="3276600" y="6248400"/>
            <a:ext cx="2895600" cy="609600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latin typeface="Calibri" pitchFamily="34" charset="0"/>
              </a:rPr>
              <a:t>For your</a:t>
            </a:r>
          </a:p>
          <a:p>
            <a:r>
              <a:rPr lang="en-US">
                <a:latin typeface="Calibri" pitchFamily="34" charset="0"/>
              </a:rPr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34E6EA-1945-4D9B-939C-1D1E456DC0FC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In-kind transfers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447800"/>
          <a:ext cx="8610600" cy="4419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300"/>
                <a:gridCol w="4305300"/>
              </a:tblGrid>
              <a:tr h="71378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Type of program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Benefit will depend on</a:t>
                      </a:r>
                      <a:endParaRPr lang="en-US" sz="2400" dirty="0"/>
                    </a:p>
                  </a:txBody>
                  <a:tcPr/>
                </a:tc>
              </a:tr>
              <a:tr h="123201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School feeding programs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Cost</a:t>
                      </a:r>
                      <a:r>
                        <a:rPr lang="en-US" sz="2400" baseline="0" dirty="0" smtClean="0"/>
                        <a:t> of the food bundle +</a:t>
                      </a:r>
                    </a:p>
                    <a:p>
                      <a:r>
                        <a:rPr lang="en-US" sz="2400" baseline="0" dirty="0" smtClean="0"/>
                        <a:t>Logistical costs</a:t>
                      </a:r>
                    </a:p>
                  </a:txBody>
                  <a:tcPr/>
                </a:tc>
              </a:tr>
              <a:tr h="176001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Food ration</a:t>
                      </a:r>
                    </a:p>
                    <a:p>
                      <a:r>
                        <a:rPr lang="en-US" sz="2400" dirty="0" smtClean="0"/>
                        <a:t>rationale: to reduce the food</a:t>
                      </a:r>
                      <a:r>
                        <a:rPr lang="en-US" sz="2400" baseline="0" dirty="0" smtClean="0"/>
                        <a:t> poverty gap of beneficiaries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Same rationale as for last-resort</a:t>
                      </a:r>
                      <a:r>
                        <a:rPr lang="en-US" sz="2400" baseline="0" dirty="0" smtClean="0"/>
                        <a:t> programs +</a:t>
                      </a:r>
                    </a:p>
                    <a:p>
                      <a:r>
                        <a:rPr lang="en-US" sz="2400" baseline="0" dirty="0" smtClean="0"/>
                        <a:t>logistical costs</a:t>
                      </a:r>
                      <a:endParaRPr lang="en-US" sz="2400" dirty="0"/>
                    </a:p>
                  </a:txBody>
                  <a:tcPr/>
                </a:tc>
              </a:tr>
              <a:tr h="7137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54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B210F6F-9F01-43A6-8BB3-3BB37B7822C7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19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50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22551" name="AutoShape 15"/>
          <p:cNvSpPr>
            <a:spLocks noChangeArrowheads="1"/>
          </p:cNvSpPr>
          <p:nvPr/>
        </p:nvSpPr>
        <p:spPr bwMode="auto">
          <a:xfrm>
            <a:off x="3276600" y="6248400"/>
            <a:ext cx="2895600" cy="609600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latin typeface="Calibri" pitchFamily="34" charset="0"/>
              </a:rPr>
              <a:t>For your</a:t>
            </a:r>
          </a:p>
          <a:p>
            <a:r>
              <a:rPr lang="en-US">
                <a:latin typeface="Calibri" pitchFamily="34" charset="0"/>
              </a:rPr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A5C8A-11B5-4DEC-8A03-E12B631D2784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Workfare</a:t>
            </a: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5D85BF61-2C65-404D-86C5-403493016057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20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0"/>
          <a:ext cx="8458200" cy="487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7272"/>
                <a:gridCol w="4940928"/>
              </a:tblGrid>
              <a:tr h="66645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Wage level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depends on</a:t>
                      </a:r>
                      <a:endParaRPr lang="en-US" sz="2000" dirty="0"/>
                    </a:p>
                  </a:txBody>
                  <a:tcPr/>
                </a:tc>
              </a:tr>
              <a:tr h="145122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General case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Wage level</a:t>
                      </a:r>
                      <a:r>
                        <a:rPr lang="en-US" sz="2000" baseline="0" dirty="0" smtClean="0"/>
                        <a:t> for unskilled workers</a:t>
                      </a:r>
                    </a:p>
                    <a:p>
                      <a:endParaRPr lang="en-US" sz="2000" baseline="0" dirty="0" smtClean="0"/>
                    </a:p>
                    <a:p>
                      <a:r>
                        <a:rPr lang="en-US" sz="2000" baseline="0" dirty="0" smtClean="0"/>
                        <a:t>Often, the number of days provided by an individual worker are rationed</a:t>
                      </a:r>
                      <a:endParaRPr lang="en-US" sz="2000" dirty="0"/>
                    </a:p>
                  </a:txBody>
                  <a:tcPr/>
                </a:tc>
              </a:tr>
              <a:tr h="6329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Middle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income country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Below minimum</a:t>
                      </a:r>
                      <a:r>
                        <a:rPr lang="en-US" sz="2000" baseline="0" dirty="0" smtClean="0"/>
                        <a:t> wage</a:t>
                      </a:r>
                      <a:endParaRPr lang="en-US" sz="2000" dirty="0"/>
                    </a:p>
                  </a:txBody>
                  <a:tcPr/>
                </a:tc>
              </a:tr>
              <a:tr h="21262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 income country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Max (wage for unskilled worker;</a:t>
                      </a:r>
                      <a:r>
                        <a:rPr lang="en-US" sz="2000" baseline="0" dirty="0" smtClean="0"/>
                        <a:t> pays for an adequate food basket)</a:t>
                      </a:r>
                    </a:p>
                    <a:p>
                      <a:endParaRPr lang="en-US" sz="2000" baseline="0" dirty="0" smtClean="0"/>
                    </a:p>
                    <a:p>
                      <a:r>
                        <a:rPr lang="en-US" sz="2000" baseline="0" dirty="0" smtClean="0"/>
                        <a:t>If higher than wage of unskilled labor, need </a:t>
                      </a:r>
                      <a:r>
                        <a:rPr lang="en-US" sz="2000" baseline="0" dirty="0" err="1" smtClean="0"/>
                        <a:t>add’l</a:t>
                      </a:r>
                      <a:r>
                        <a:rPr lang="en-US" sz="2000" baseline="0" dirty="0" smtClean="0"/>
                        <a:t> targeting mechanism to ration the demand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574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23575" name="AutoShape 15"/>
          <p:cNvSpPr>
            <a:spLocks noChangeArrowheads="1"/>
          </p:cNvSpPr>
          <p:nvPr/>
        </p:nvSpPr>
        <p:spPr bwMode="auto">
          <a:xfrm>
            <a:off x="3276600" y="6248400"/>
            <a:ext cx="2895600" cy="609600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latin typeface="Calibri" pitchFamily="34" charset="0"/>
              </a:rPr>
              <a:t>For your</a:t>
            </a:r>
          </a:p>
          <a:p>
            <a:r>
              <a:rPr lang="en-US">
                <a:latin typeface="Calibri" pitchFamily="34" charset="0"/>
              </a:rPr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1DDB6-0607-4AFF-9BB3-656FBFC37FF5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45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Conditional cash transfers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4582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/>
                <a:gridCol w="4229100"/>
              </a:tblGrid>
              <a:tr h="586128"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“grant”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 level depends on:</a:t>
                      </a:r>
                      <a:endParaRPr lang="en-US" dirty="0"/>
                    </a:p>
                  </a:txBody>
                  <a:tcPr/>
                </a:tc>
              </a:tr>
              <a:tr h="1458341">
                <a:tc>
                  <a:txBody>
                    <a:bodyPr/>
                    <a:lstStyle/>
                    <a:p>
                      <a:r>
                        <a:rPr lang="en-US" dirty="0" smtClean="0"/>
                        <a:t>Education grant or scholarship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Opportunity cost of the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time spent by the child in school (child labor earnings)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Direct costs of schooling</a:t>
                      </a:r>
                      <a:endParaRPr lang="en-US" dirty="0"/>
                    </a:p>
                  </a:txBody>
                  <a:tcPr/>
                </a:tc>
              </a:tr>
              <a:tr h="1287258">
                <a:tc>
                  <a:txBody>
                    <a:bodyPr/>
                    <a:lstStyle/>
                    <a:p>
                      <a:r>
                        <a:rPr lang="en-US" dirty="0" smtClean="0"/>
                        <a:t>Health and nutrition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grant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Opportunity</a:t>
                      </a:r>
                      <a:r>
                        <a:rPr lang="en-US" baseline="0" dirty="0" smtClean="0"/>
                        <a:t> cost of the time spent by mothers on health checks / nutritional education</a:t>
                      </a:r>
                      <a:endParaRPr lang="en-US" dirty="0"/>
                    </a:p>
                  </a:txBody>
                  <a:tcPr/>
                </a:tc>
              </a:tr>
              <a:tr h="1011673">
                <a:tc>
                  <a:txBody>
                    <a:bodyPr/>
                    <a:lstStyle/>
                    <a:p>
                      <a:r>
                        <a:rPr lang="en-US" dirty="0" smtClean="0"/>
                        <a:t>Supply</a:t>
                      </a:r>
                      <a:r>
                        <a:rPr lang="en-US" baseline="0" dirty="0" smtClean="0"/>
                        <a:t> incentive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of improved service (wages, material</a:t>
                      </a:r>
                      <a:r>
                        <a:rPr lang="en-US" baseline="0" dirty="0" smtClean="0"/>
                        <a:t> costs)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59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12AD90AC-A9B4-4C1C-94BF-F9E29ACEF25C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21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598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24599" name="AutoShape 15"/>
          <p:cNvSpPr>
            <a:spLocks noChangeArrowheads="1"/>
          </p:cNvSpPr>
          <p:nvPr/>
        </p:nvSpPr>
        <p:spPr bwMode="auto">
          <a:xfrm>
            <a:off x="3276600" y="6248400"/>
            <a:ext cx="2895600" cy="609600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latin typeface="Calibri" pitchFamily="34" charset="0"/>
              </a:rPr>
              <a:t>For your</a:t>
            </a:r>
          </a:p>
          <a:p>
            <a:r>
              <a:rPr lang="en-US">
                <a:latin typeface="Calibri" pitchFamily="34" charset="0"/>
              </a:rPr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B958A8-FE2F-40D3-AE62-86B01E5030E2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smtClean="0"/>
              <a:t>Benefit formula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5626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Benefit levels may vary by: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The poverty level of the family / household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Family size, composition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Age of the family members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Gender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Over time / Seasonal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Region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600" dirty="0" smtClean="0"/>
              <a:t>Time spent in the program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Variable benefit formulae can be more efficient than flat (per household or per capita) at reducing poverty for a given budget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… but they require more complex procedures to assess the means of applicants, hence: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Higher administrative capacity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Higher administrative costs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2560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B71DDD29-9739-4CB9-BC3E-E1F2F842E1FE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22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06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3968D-1509-4D50-96E4-499FFF3B6728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543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Benefit formula in </a:t>
            </a:r>
            <a:r>
              <a:rPr lang="en-US" dirty="0" err="1" smtClean="0"/>
              <a:t>Bolsa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r>
              <a:rPr lang="en-US" dirty="0" smtClean="0"/>
              <a:t>, Brazil, 2006</a:t>
            </a: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5EF7284-C910-4A33-81F6-4FBBB3E1DEEE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23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2286000"/>
          <a:ext cx="8229600" cy="3997120"/>
        </p:xfrm>
        <a:graphic>
          <a:graphicData uri="http://schemas.openxmlformats.org/drawingml/2006/table">
            <a:tbl>
              <a:tblPr/>
              <a:tblGrid>
                <a:gridCol w="1648611"/>
                <a:gridCol w="1646236"/>
                <a:gridCol w="1648611"/>
                <a:gridCol w="1643071"/>
                <a:gridCol w="1643071"/>
              </a:tblGrid>
              <a:tr h="116878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Level of poverty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Monthly per capita family income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Number of children 0-15, pregnant or breast-feeding mothers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Quantity and type of benefit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Bolsa Família benefit received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20">
                <a:tc rowSpan="3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Poor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R$ 60 – 120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(1) variable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R$ 15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(2) variable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R$ 30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3 or more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(3) variable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R$ 45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20">
                <a:tc rowSpan="4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Extreme poor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Up to R$ 60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Base benefit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R$ 50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Base + (1) variable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R$ 65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Base + (2) variable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R$ 80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3 or more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Base + (3) variable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R$ 95</a:t>
                      </a:r>
                    </a:p>
                  </a:txBody>
                  <a:tcPr marL="63317" marR="63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75" name="Rectangle 1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pt-BR" sz="1200" b="1">
                <a:latin typeface="Calibri" pitchFamily="34" charset="0"/>
                <a:cs typeface="Times New Roman" pitchFamily="18" charset="0"/>
              </a:rPr>
              <a:t>Bolsa Família Benefits Menu</a:t>
            </a:r>
            <a:endParaRPr lang="en-US" sz="800">
              <a:latin typeface="Calibri" pitchFamily="34" charset="0"/>
            </a:endParaRPr>
          </a:p>
          <a:p>
            <a:pPr algn="just" eaLnBrk="0" hangingPunct="0"/>
            <a:r>
              <a:rPr lang="en-US" sz="1000">
                <a:latin typeface="Calibri" pitchFamily="34" charset="0"/>
                <a:cs typeface="Times New Roman" pitchFamily="18" charset="0"/>
              </a:rPr>
              <a:t>Source: Law 10.836 of January 2004, and Decreto 5.749, of 11 April 2006.</a:t>
            </a:r>
            <a:endParaRPr lang="en-US">
              <a:latin typeface="Calibri" pitchFamily="34" charset="0"/>
            </a:endParaRPr>
          </a:p>
        </p:txBody>
      </p:sp>
      <p:sp>
        <p:nvSpPr>
          <p:cNvPr id="26676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26677" name="AutoShape 15"/>
          <p:cNvSpPr>
            <a:spLocks noChangeArrowheads="1"/>
          </p:cNvSpPr>
          <p:nvPr/>
        </p:nvSpPr>
        <p:spPr bwMode="auto">
          <a:xfrm>
            <a:off x="3276600" y="6248400"/>
            <a:ext cx="2895600" cy="609600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latin typeface="Calibri" pitchFamily="34" charset="0"/>
              </a:rPr>
              <a:t>For your</a:t>
            </a:r>
          </a:p>
          <a:p>
            <a:r>
              <a:rPr lang="en-US">
                <a:latin typeface="Calibri" pitchFamily="34" charset="0"/>
              </a:rPr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92C7C-0BFB-4BD0-BF0F-AA25B74D4F6B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7651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Factors taken into account in the benefit formula, CCT programs</a:t>
            </a: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8686800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27654" name="AutoShape 15"/>
          <p:cNvSpPr>
            <a:spLocks noChangeArrowheads="1"/>
          </p:cNvSpPr>
          <p:nvPr/>
        </p:nvSpPr>
        <p:spPr bwMode="auto">
          <a:xfrm>
            <a:off x="3276600" y="6248400"/>
            <a:ext cx="2895600" cy="609600"/>
          </a:xfrm>
          <a:prstGeom prst="ribbon2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latin typeface="Calibri" pitchFamily="34" charset="0"/>
              </a:rPr>
              <a:t>For your</a:t>
            </a:r>
          </a:p>
          <a:p>
            <a:r>
              <a:rPr lang="en-US">
                <a:latin typeface="Calibri" pitchFamily="34" charset="0"/>
              </a:rPr>
              <a:t>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DE7D6-2893-4B49-AE37-A32128049A61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Benefit levels in practice</a:t>
            </a:r>
            <a:br>
              <a:rPr lang="en-US" smtClean="0"/>
            </a:br>
            <a:r>
              <a:rPr lang="en-US" smtClean="0">
                <a:solidFill>
                  <a:srgbClr val="FF0000"/>
                </a:solidFill>
              </a:rPr>
              <a:t>Comparisons are difficult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8001000" cy="4953000"/>
          </a:xfrm>
        </p:spPr>
        <p:txBody>
          <a:bodyPr/>
          <a:lstStyle/>
          <a:p>
            <a:pPr eaLnBrk="1" hangingPunct="1"/>
            <a:r>
              <a:rPr lang="en-US" sz="2400" smtClean="0"/>
              <a:t>Comparative evidence is scarce</a:t>
            </a:r>
          </a:p>
          <a:p>
            <a:pPr eaLnBrk="1" hangingPunct="1"/>
            <a:r>
              <a:rPr lang="en-US" sz="2400" smtClean="0"/>
              <a:t>Comparison across programs and countries is difficult.  Such information is presented as:</a:t>
            </a:r>
          </a:p>
          <a:p>
            <a:pPr lvl="1" eaLnBrk="1" hangingPunct="1"/>
            <a:r>
              <a:rPr lang="en-US" sz="2000" smtClean="0"/>
              <a:t>Level of benefits expressed in local currency, when variable formulae presented at a table</a:t>
            </a:r>
          </a:p>
          <a:p>
            <a:pPr lvl="1" eaLnBrk="1" hangingPunct="1"/>
            <a:r>
              <a:rPr lang="en-US" sz="2000" smtClean="0"/>
              <a:t>Level of benefits in comparable purchasing power (USD PPP)</a:t>
            </a:r>
          </a:p>
          <a:p>
            <a:pPr lvl="1" eaLnBrk="1" hangingPunct="1"/>
            <a:r>
              <a:rPr lang="en-US" sz="2000" smtClean="0"/>
              <a:t>But generosity is a relative concept, differs from country to country</a:t>
            </a:r>
          </a:p>
          <a:p>
            <a:pPr lvl="1" eaLnBrk="1" hangingPunct="1"/>
            <a:r>
              <a:rPr lang="en-US" sz="2000" smtClean="0"/>
              <a:t>In relative terms: % of min wage, average wage, poverty line, unemployment benefit, social pension</a:t>
            </a:r>
          </a:p>
          <a:p>
            <a:pPr eaLnBrk="1" hangingPunct="1"/>
            <a:r>
              <a:rPr lang="en-US" sz="2400" smtClean="0"/>
              <a:t>Our preferred measure: </a:t>
            </a:r>
          </a:p>
          <a:p>
            <a:pPr lvl="1" eaLnBrk="1" hangingPunct="1"/>
            <a:r>
              <a:rPr lang="en-US" sz="2000" smtClean="0"/>
              <a:t>Generosity = benefit / consumption of beneficiary household</a:t>
            </a:r>
          </a:p>
          <a:p>
            <a:pPr lvl="1" eaLnBrk="1" hangingPunct="1"/>
            <a:endParaRPr lang="en-US" smtClean="0"/>
          </a:p>
        </p:txBody>
      </p:sp>
      <p:sp>
        <p:nvSpPr>
          <p:cNvPr id="2867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0585A27-3DF1-447C-9B14-32F4B78B3CD6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25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678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0D90D-5C10-4B4F-8A50-3D495E8190C7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Benefit levels in practice</a:t>
            </a:r>
            <a:br>
              <a:rPr lang="en-US" dirty="0" smtClean="0"/>
            </a:br>
            <a:r>
              <a:rPr lang="en-US" sz="2800" dirty="0" smtClean="0">
                <a:solidFill>
                  <a:srgbClr val="FF0000"/>
                </a:solidFill>
              </a:rPr>
              <a:t>Limited to 4 types of programs, 2 regions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1FBBEAFB-43E5-47BB-8453-A3E2AA3089CD}" type="slidenum">
              <a:rPr lang="en-US" sz="2600" b="1">
                <a:solidFill>
                  <a:schemeClr val="bg1"/>
                </a:solidFill>
                <a:latin typeface="Calibri" pitchFamily="34" charset="0"/>
              </a:rPr>
              <a:pPr/>
              <a:t>26</a:t>
            </a:fld>
            <a:endParaRPr lang="en-US" sz="26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9701" name="Picture 2" descr="Generosity BoxPlo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720850"/>
            <a:ext cx="7342188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838200" y="5715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 b="1">
                <a:latin typeface="Calibri" pitchFamily="34" charset="0"/>
                <a:cs typeface="Times New Roman" pitchFamily="18" charset="0"/>
              </a:rPr>
              <a:t>Generosity of Social Safety Net Programs</a:t>
            </a:r>
            <a:endParaRPr lang="en-US" sz="800">
              <a:latin typeface="Calibri" pitchFamily="34" charset="0"/>
            </a:endParaRPr>
          </a:p>
          <a:p>
            <a:pPr algn="ctr" eaLnBrk="0" hangingPunct="0"/>
            <a:r>
              <a:rPr lang="en-US" sz="1200" b="1">
                <a:latin typeface="Calibri" pitchFamily="34" charset="0"/>
                <a:cs typeface="Times New Roman" pitchFamily="18" charset="0"/>
              </a:rPr>
              <a:t>from ECA and LAC Regions</a:t>
            </a:r>
            <a:endParaRPr lang="en-US">
              <a:latin typeface="Calibri" pitchFamily="34" charset="0"/>
            </a:endParaRPr>
          </a:p>
        </p:txBody>
      </p:sp>
      <p:sp>
        <p:nvSpPr>
          <p:cNvPr id="29703" name="AutoShape 9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52578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Type of safety net programs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Spending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Target group, targeting methods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>
              <a:solidFill>
                <a:srgbClr val="FFC000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>
                <a:solidFill>
                  <a:srgbClr val="FFC000"/>
                </a:solidFill>
              </a:rPr>
              <a:t>Benefit level, from theory to practice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Distributional outcomes</a:t>
            </a:r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304800" y="1371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1</a:t>
            </a:r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304800" y="25146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2</a:t>
            </a:r>
          </a:p>
        </p:txBody>
      </p:sp>
      <p:sp>
        <p:nvSpPr>
          <p:cNvPr id="30726" name="AutoShape 8"/>
          <p:cNvSpPr>
            <a:spLocks noChangeArrowheads="1"/>
          </p:cNvSpPr>
          <p:nvPr/>
        </p:nvSpPr>
        <p:spPr bwMode="auto">
          <a:xfrm>
            <a:off x="304800" y="36576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3</a:t>
            </a:r>
          </a:p>
        </p:txBody>
      </p:sp>
      <p:sp>
        <p:nvSpPr>
          <p:cNvPr id="30727" name="AutoShape 9"/>
          <p:cNvSpPr>
            <a:spLocks noChangeArrowheads="1"/>
          </p:cNvSpPr>
          <p:nvPr/>
        </p:nvSpPr>
        <p:spPr bwMode="auto">
          <a:xfrm>
            <a:off x="304800" y="4876800"/>
            <a:ext cx="1143000" cy="990600"/>
          </a:xfrm>
          <a:prstGeom prst="horizontalScrol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Calibri" pitchFamily="34" charset="0"/>
              </a:rPr>
              <a:t>4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7C7E68-8D8E-4639-B05A-5E1493C4C1D2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04800" y="586740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BDD8-D386-446D-A7A3-A74EF812799D}" type="slidenum">
              <a:rPr lang="en-US"/>
              <a:pPr/>
              <a:t>28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90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7071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Targeting accuracy of different types of social assistance programs in Latin America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642938" y="1141413"/>
          <a:ext cx="8196262" cy="3548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00101" name="Text Box 5"/>
          <p:cNvSpPr txBox="1">
            <a:spLocks noChangeArrowheads="1"/>
          </p:cNvSpPr>
          <p:nvPr/>
        </p:nvSpPr>
        <p:spPr bwMode="auto">
          <a:xfrm>
            <a:off x="457200" y="4954402"/>
            <a:ext cx="8686800" cy="14678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pPr algn="l"/>
            <a:r>
              <a:rPr lang="en-US" dirty="0"/>
              <a:t>CCTs even outperform other social assistance transfers:</a:t>
            </a:r>
          </a:p>
          <a:p>
            <a:pPr algn="l">
              <a:buFontTx/>
              <a:buChar char="•"/>
            </a:pPr>
            <a:r>
              <a:rPr lang="en-US" dirty="0"/>
              <a:t> Definition of poor as target </a:t>
            </a:r>
            <a:r>
              <a:rPr lang="en-US" dirty="0" smtClean="0"/>
              <a:t>group</a:t>
            </a:r>
            <a:endParaRPr lang="en-US" dirty="0"/>
          </a:p>
          <a:p>
            <a:pPr algn="l">
              <a:buFontTx/>
              <a:buChar char="•"/>
            </a:pPr>
            <a:r>
              <a:rPr lang="en-US" dirty="0"/>
              <a:t> Explicit use of targeting mechanisms </a:t>
            </a:r>
            <a:r>
              <a:rPr lang="en-US" dirty="0" smtClean="0"/>
              <a:t>(geographic + household </a:t>
            </a:r>
            <a:r>
              <a:rPr lang="en-US" dirty="0"/>
              <a:t>assessment</a:t>
            </a:r>
            <a:r>
              <a:rPr lang="en-US" dirty="0" smtClean="0"/>
              <a:t>)</a:t>
            </a:r>
          </a:p>
          <a:p>
            <a:pPr algn="l">
              <a:buFontTx/>
              <a:buChar char="•"/>
            </a:pPr>
            <a:endParaRPr lang="en-US" dirty="0"/>
          </a:p>
          <a:p>
            <a:pPr algn="l"/>
            <a:r>
              <a:rPr lang="en-US" dirty="0" smtClean="0"/>
              <a:t>Source: </a:t>
            </a:r>
            <a:r>
              <a:rPr lang="en-US" dirty="0" err="1" smtClean="0"/>
              <a:t>Lindert</a:t>
            </a:r>
            <a:r>
              <a:rPr lang="en-US" dirty="0" smtClean="0"/>
              <a:t>, </a:t>
            </a:r>
            <a:r>
              <a:rPr lang="en-US" dirty="0" err="1" smtClean="0"/>
              <a:t>Skoufias</a:t>
            </a:r>
            <a:r>
              <a:rPr lang="en-US" dirty="0" smtClean="0"/>
              <a:t>, Shapiro (2006)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BDD8-D386-446D-A7A3-A74EF812799D}" type="slidenum">
              <a:rPr lang="en-US"/>
              <a:pPr/>
              <a:t>29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90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7071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Targeting accuracy of different types of social assistance programs in Central/Eastern Europe and FSU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0101" name="Text Box 5"/>
          <p:cNvSpPr txBox="1">
            <a:spLocks noChangeArrowheads="1"/>
          </p:cNvSpPr>
          <p:nvPr/>
        </p:nvSpPr>
        <p:spPr bwMode="auto">
          <a:xfrm>
            <a:off x="457200" y="5410200"/>
            <a:ext cx="8686800" cy="10677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pPr algn="l"/>
            <a:r>
              <a:rPr lang="en-US" sz="1600" dirty="0" smtClean="0"/>
              <a:t>Last Resort SA  outperform </a:t>
            </a:r>
            <a:r>
              <a:rPr lang="en-US" sz="1600" dirty="0"/>
              <a:t>other social assistance </a:t>
            </a:r>
            <a:r>
              <a:rPr lang="en-US" sz="1600" dirty="0" smtClean="0"/>
              <a:t>transfers: Definition </a:t>
            </a:r>
            <a:r>
              <a:rPr lang="en-US" sz="1600" dirty="0"/>
              <a:t>of poor as target </a:t>
            </a:r>
            <a:r>
              <a:rPr lang="en-US" sz="1600" dirty="0" smtClean="0"/>
              <a:t>group; Explicit </a:t>
            </a:r>
            <a:r>
              <a:rPr lang="en-US" sz="1600" dirty="0"/>
              <a:t>use of </a:t>
            </a:r>
            <a:r>
              <a:rPr lang="en-US" sz="1600" dirty="0" smtClean="0"/>
              <a:t>household-level targeting mechanisms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Source: </a:t>
            </a:r>
            <a:r>
              <a:rPr lang="en-US" sz="1600" dirty="0" err="1" smtClean="0"/>
              <a:t>Tesliuc</a:t>
            </a:r>
            <a:r>
              <a:rPr lang="en-US" sz="1600" dirty="0" smtClean="0"/>
              <a:t> et al (forthcoming)</a:t>
            </a:r>
            <a:endParaRPr lang="en-US" sz="1600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0" y="990600"/>
          <a:ext cx="9144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0" y="990600"/>
          <a:ext cx="91440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0" y="0"/>
            <a:ext cx="7467600" cy="954107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Errors of </a:t>
            </a:r>
            <a:r>
              <a:rPr lang="en-US" sz="2800" b="1" dirty="0" smtClean="0">
                <a:solidFill>
                  <a:schemeClr val="tx2"/>
                </a:solidFill>
              </a:rPr>
              <a:t>exclusion in Central and Eastern Europe and FSU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2190B1-3D78-4E48-B836-F9E735D6738C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1028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0010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Administrative costs in selected means- and proxy means tested programs are moderate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05600" y="1600200"/>
            <a:ext cx="2438400" cy="4800600"/>
          </a:xfrm>
          <a:solidFill>
            <a:srgbClr val="FFFF0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600" b="1" smtClean="0"/>
              <a:t>Caveats:</a:t>
            </a:r>
          </a:p>
          <a:p>
            <a:pPr eaLnBrk="1" hangingPunct="1"/>
            <a:r>
              <a:rPr lang="en-US" sz="1600" smtClean="0"/>
              <a:t>Compiling administrative costs is difficult, esp. for decentralized programs;</a:t>
            </a:r>
          </a:p>
          <a:p>
            <a:pPr eaLnBrk="1" hangingPunct="1"/>
            <a:r>
              <a:rPr lang="en-US" sz="1600" smtClean="0"/>
              <a:t>Comparing costs across program is difficult.</a:t>
            </a:r>
          </a:p>
          <a:p>
            <a:pPr eaLnBrk="1" hangingPunct="1"/>
            <a:endParaRPr lang="en-US" sz="1600" smtClean="0"/>
          </a:p>
          <a:p>
            <a:pPr eaLnBrk="1" hangingPunct="1">
              <a:buFont typeface="Arial" charset="0"/>
              <a:buNone/>
            </a:pPr>
            <a:r>
              <a:rPr lang="en-US" sz="1600" b="1" smtClean="0"/>
              <a:t>What we learned:</a:t>
            </a:r>
          </a:p>
          <a:p>
            <a:pPr eaLnBrk="1" hangingPunct="1"/>
            <a:r>
              <a:rPr lang="en-US" sz="1600" smtClean="0"/>
              <a:t>A certain level of administrative costs is required for the adequate operation of the program</a:t>
            </a:r>
          </a:p>
          <a:p>
            <a:pPr eaLnBrk="1" hangingPunct="1"/>
            <a:r>
              <a:rPr lang="en-US" sz="1600" smtClean="0"/>
              <a:t>Admin costs tend to be higher during start-up.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0" y="1905000"/>
          <a:ext cx="6781800" cy="4122738"/>
        </p:xfrm>
        <a:graphic>
          <a:graphicData uri="http://schemas.openxmlformats.org/presentationml/2006/ole">
            <p:oleObj spid="_x0000_s1026" name="Chart" r:id="rId3" imgW="5895848" imgH="3505200" progId="Excel.Chart.8">
              <p:embed/>
            </p:oleObj>
          </a:graphicData>
        </a:graphic>
      </p:graphicFrame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8001000" y="0"/>
            <a:ext cx="1143000" cy="9906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Final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9530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Successful safety net programs can be designed and implemented in all country setting, including middle- (MICs) and low-income countries (LICs)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LICs, the design of the program – including the targeting method and benefit formula – tends to be simplified in line with the often lower administrative capacity: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Targeting method: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Proxy-means and means testing is commonly used in MICs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Demographic, geographic, community-based targeting and self-selection are employed in LICs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Benefit formulae: Quite complex in MICs, simplified in LICs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generosity of safety net programs is lower in developing compared to developed countries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5517C-C704-4417-B26F-94643C42DFA7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2618</Words>
  <Application>Microsoft Office PowerPoint</Application>
  <PresentationFormat>On-screen Show (4:3)</PresentationFormat>
  <Paragraphs>534</Paragraphs>
  <Slides>32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Arial Narrow</vt:lpstr>
      <vt:lpstr>Symbol</vt:lpstr>
      <vt:lpstr>Times New Roman</vt:lpstr>
      <vt:lpstr>Book Antiqua</vt:lpstr>
      <vt:lpstr>Lucida Sans</vt:lpstr>
      <vt:lpstr>Wingdings</vt:lpstr>
      <vt:lpstr>Office Theme</vt:lpstr>
      <vt:lpstr>Microsoft Office Excel Chart</vt:lpstr>
      <vt:lpstr>Social assistance schemes across the world: eligibility conditions and benefits</vt:lpstr>
      <vt:lpstr>Slide 2</vt:lpstr>
      <vt:lpstr>Outline</vt:lpstr>
      <vt:lpstr>Definitions</vt:lpstr>
      <vt:lpstr>Outline</vt:lpstr>
      <vt:lpstr>Levels of social assistance and social insurance spending, by region</vt:lpstr>
      <vt:lpstr>Spending on safety nets is modest </vt:lpstr>
      <vt:lpstr>Outline</vt:lpstr>
      <vt:lpstr>Targeting Methods</vt:lpstr>
      <vt:lpstr>Food and In-kind Transfers</vt:lpstr>
      <vt:lpstr>Cash Transfers</vt:lpstr>
      <vt:lpstr>Conditional Transfers</vt:lpstr>
      <vt:lpstr>Public Works</vt:lpstr>
      <vt:lpstr>Fee Waivers</vt:lpstr>
      <vt:lpstr>General Commodity Price Subsidies</vt:lpstr>
      <vt:lpstr>Outline</vt:lpstr>
      <vt:lpstr>Benefit levels. Theory</vt:lpstr>
      <vt:lpstr>Cash transfers</vt:lpstr>
      <vt:lpstr>In-kind transfers</vt:lpstr>
      <vt:lpstr>Workfare</vt:lpstr>
      <vt:lpstr>Conditional cash transfers</vt:lpstr>
      <vt:lpstr>Benefit formula</vt:lpstr>
      <vt:lpstr>Benefit formula in Bolsa Familia, Brazil, 2006</vt:lpstr>
      <vt:lpstr>Factors taken into account in the benefit formula, CCT programs</vt:lpstr>
      <vt:lpstr>Benefit levels in practice Comparisons are difficult</vt:lpstr>
      <vt:lpstr>Benefit levels in practice Limited to 4 types of programs, 2 regions</vt:lpstr>
      <vt:lpstr>Outline</vt:lpstr>
      <vt:lpstr>Targeting accuracy of different types of social assistance programs in Latin America</vt:lpstr>
      <vt:lpstr>Targeting accuracy of different types of social assistance programs in Central/Eastern Europe and FSU</vt:lpstr>
      <vt:lpstr>Slide 30</vt:lpstr>
      <vt:lpstr>Administrative costs in selected means- and proxy means tested programs are moderate</vt:lpstr>
      <vt:lpstr>Final points</vt:lpstr>
    </vt:vector>
  </TitlesOfParts>
  <Company>The World Bank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wb89165</dc:creator>
  <cp:lastModifiedBy>wb89165</cp:lastModifiedBy>
  <cp:revision>35</cp:revision>
  <dcterms:created xsi:type="dcterms:W3CDTF">2009-03-15T17:36:56Z</dcterms:created>
  <dcterms:modified xsi:type="dcterms:W3CDTF">2009-11-04T04:32:55Z</dcterms:modified>
</cp:coreProperties>
</file>